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72" r:id="rId4"/>
  </p:sldMasterIdLst>
  <p:notesMasterIdLst>
    <p:notesMasterId r:id="rId58"/>
  </p:notesMasterIdLst>
  <p:sldIdLst>
    <p:sldId id="282" r:id="rId5"/>
    <p:sldId id="3000" r:id="rId6"/>
    <p:sldId id="2994" r:id="rId7"/>
    <p:sldId id="2999" r:id="rId8"/>
    <p:sldId id="2996" r:id="rId9"/>
    <p:sldId id="2997" r:id="rId10"/>
    <p:sldId id="3001" r:id="rId11"/>
    <p:sldId id="302" r:id="rId12"/>
    <p:sldId id="307" r:id="rId13"/>
    <p:sldId id="2998" r:id="rId14"/>
    <p:sldId id="318" r:id="rId15"/>
    <p:sldId id="301" r:id="rId16"/>
    <p:sldId id="319" r:id="rId17"/>
    <p:sldId id="315" r:id="rId18"/>
    <p:sldId id="316" r:id="rId19"/>
    <p:sldId id="3003" r:id="rId20"/>
    <p:sldId id="323" r:id="rId21"/>
    <p:sldId id="3004" r:id="rId22"/>
    <p:sldId id="311" r:id="rId23"/>
    <p:sldId id="309" r:id="rId24"/>
    <p:sldId id="310" r:id="rId25"/>
    <p:sldId id="3005" r:id="rId26"/>
    <p:sldId id="3006" r:id="rId27"/>
    <p:sldId id="305" r:id="rId28"/>
    <p:sldId id="306" r:id="rId29"/>
    <p:sldId id="3018" r:id="rId30"/>
    <p:sldId id="333" r:id="rId31"/>
    <p:sldId id="335" r:id="rId32"/>
    <p:sldId id="2992" r:id="rId33"/>
    <p:sldId id="3010" r:id="rId34"/>
    <p:sldId id="312" r:id="rId35"/>
    <p:sldId id="3009" r:id="rId36"/>
    <p:sldId id="3011" r:id="rId37"/>
    <p:sldId id="317" r:id="rId38"/>
    <p:sldId id="320" r:id="rId39"/>
    <p:sldId id="3013" r:id="rId40"/>
    <p:sldId id="3014" r:id="rId41"/>
    <p:sldId id="3012" r:id="rId42"/>
    <p:sldId id="339" r:id="rId43"/>
    <p:sldId id="2990" r:id="rId44"/>
    <p:sldId id="3015" r:id="rId45"/>
    <p:sldId id="331" r:id="rId46"/>
    <p:sldId id="332" r:id="rId47"/>
    <p:sldId id="3017" r:id="rId48"/>
    <p:sldId id="3016" r:id="rId49"/>
    <p:sldId id="3023" r:id="rId50"/>
    <p:sldId id="3024" r:id="rId51"/>
    <p:sldId id="3028" r:id="rId52"/>
    <p:sldId id="3019" r:id="rId53"/>
    <p:sldId id="3025" r:id="rId54"/>
    <p:sldId id="3020" r:id="rId55"/>
    <p:sldId id="3026" r:id="rId56"/>
    <p:sldId id="3027" r:id="rId57"/>
  </p:sldIdLst>
  <p:sldSz cx="9144000" cy="5143500" type="screen16x9"/>
  <p:notesSz cx="6858000" cy="9144000"/>
  <p:defaultTextStyle>
    <a:defPPr>
      <a:defRPr lang="nl-NL"/>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2C3FA"/>
    <a:srgbClr val="629AF6"/>
    <a:srgbClr val="3A6CD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786" autoAdjust="0"/>
    <p:restoredTop sz="94980" autoAdjust="0"/>
  </p:normalViewPr>
  <p:slideViewPr>
    <p:cSldViewPr snapToGrid="0" snapToObjects="1">
      <p:cViewPr varScale="1">
        <p:scale>
          <a:sx n="103" d="100"/>
          <a:sy n="103" d="100"/>
        </p:scale>
        <p:origin x="840" y="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notesMaster" Target="notesMasters/notesMaster1.xml"/><Relationship Id="rId5" Type="http://schemas.openxmlformats.org/officeDocument/2006/relationships/slide" Target="slides/slide1.xml"/><Relationship Id="rId61" Type="http://schemas.openxmlformats.org/officeDocument/2006/relationships/theme" Target="theme/theme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DF2FCE7-7AFA-9242-BECB-A61CE0BE95A1}" type="datetimeFigureOut">
              <a:rPr lang="nl-NL" smtClean="0"/>
              <a:t>13-1-2021</a:t>
            </a:fld>
            <a:endParaRPr lang="nl-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DFB967C-E8DF-AF4B-9B57-A68D256EEC90}" type="slidenum">
              <a:rPr lang="nl-NL" smtClean="0"/>
              <a:t>‹#›</a:t>
            </a:fld>
            <a:endParaRPr lang="nl-NL"/>
          </a:p>
        </p:txBody>
      </p:sp>
    </p:spTree>
    <p:extLst>
      <p:ext uri="{BB962C8B-B14F-4D97-AF65-F5344CB8AC3E}">
        <p14:creationId xmlns:p14="http://schemas.microsoft.com/office/powerpoint/2010/main" val="588745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https://dev.to/mxschmitt/using-jest-with-playwright-40lh</a:t>
            </a:r>
          </a:p>
        </p:txBody>
      </p:sp>
      <p:sp>
        <p:nvSpPr>
          <p:cNvPr id="4" name="Slide Number Placeholder 3"/>
          <p:cNvSpPr>
            <a:spLocks noGrp="1"/>
          </p:cNvSpPr>
          <p:nvPr>
            <p:ph type="sldNum" sz="quarter" idx="5"/>
          </p:nvPr>
        </p:nvSpPr>
        <p:spPr/>
        <p:txBody>
          <a:bodyPr/>
          <a:lstStyle/>
          <a:p>
            <a:fld id="{CDFB967C-E8DF-AF4B-9B57-A68D256EEC90}" type="slidenum">
              <a:rPr lang="nl-NL" smtClean="0"/>
              <a:t>24</a:t>
            </a:fld>
            <a:endParaRPr lang="nl-NL"/>
          </a:p>
        </p:txBody>
      </p:sp>
    </p:spTree>
    <p:extLst>
      <p:ext uri="{BB962C8B-B14F-4D97-AF65-F5344CB8AC3E}">
        <p14:creationId xmlns:p14="http://schemas.microsoft.com/office/powerpoint/2010/main" val="22247464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https://github.com/lucasjellema/playwright-scenarios/tree/main/floating_menu</a:t>
            </a:r>
          </a:p>
        </p:txBody>
      </p:sp>
      <p:sp>
        <p:nvSpPr>
          <p:cNvPr id="4" name="Slide Number Placeholder 3"/>
          <p:cNvSpPr>
            <a:spLocks noGrp="1"/>
          </p:cNvSpPr>
          <p:nvPr>
            <p:ph type="sldNum" sz="quarter" idx="5"/>
          </p:nvPr>
        </p:nvSpPr>
        <p:spPr/>
        <p:txBody>
          <a:bodyPr/>
          <a:lstStyle/>
          <a:p>
            <a:fld id="{CDFB967C-E8DF-AF4B-9B57-A68D256EEC90}" type="slidenum">
              <a:rPr lang="nl-NL" smtClean="0"/>
              <a:t>43</a:t>
            </a:fld>
            <a:endParaRPr lang="nl-NL"/>
          </a:p>
        </p:txBody>
      </p:sp>
    </p:spTree>
    <p:extLst>
      <p:ext uri="{BB962C8B-B14F-4D97-AF65-F5344CB8AC3E}">
        <p14:creationId xmlns:p14="http://schemas.microsoft.com/office/powerpoint/2010/main" val="116104350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Start dia">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966716"/>
            <a:ext cx="9144000" cy="176784"/>
          </a:xfrm>
          <a:prstGeom prst="rect">
            <a:avLst/>
          </a:prstGeom>
        </p:spPr>
      </p:pic>
      <p:sp>
        <p:nvSpPr>
          <p:cNvPr id="9" name="Picture Placeholder 2"/>
          <p:cNvSpPr>
            <a:spLocks noGrp="1"/>
          </p:cNvSpPr>
          <p:nvPr>
            <p:ph type="pic" idx="13"/>
          </p:nvPr>
        </p:nvSpPr>
        <p:spPr>
          <a:xfrm>
            <a:off x="0" y="810001"/>
            <a:ext cx="9144000" cy="3348000"/>
          </a:xfrm>
          <a:solidFill>
            <a:schemeClr val="bg1">
              <a:lumMod val="85000"/>
            </a:schemeClr>
          </a:solidFill>
        </p:spPr>
        <p:txBody>
          <a:bodyPr lIns="360000" tIns="251999" rIns="3960000" bIns="1080000" anchor="b" anchorCtr="0"/>
          <a:lstStyle>
            <a:lvl1pPr marL="0" indent="0" algn="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2" name="Title 1"/>
          <p:cNvSpPr>
            <a:spLocks noGrp="1"/>
          </p:cNvSpPr>
          <p:nvPr>
            <p:ph type="ctrTitle" hasCustomPrompt="1"/>
          </p:nvPr>
        </p:nvSpPr>
        <p:spPr>
          <a:xfrm>
            <a:off x="5400000" y="1548000"/>
            <a:ext cx="3024000" cy="3024000"/>
          </a:xfrm>
          <a:solidFill>
            <a:schemeClr val="tx2"/>
          </a:solidFill>
        </p:spPr>
        <p:txBody>
          <a:bodyPr lIns="90000" tIns="90000" rIns="72000" bIns="72000" anchor="t" anchorCtr="0"/>
          <a:lstStyle>
            <a:lvl1pPr algn="l">
              <a:defRPr sz="2800">
                <a:solidFill>
                  <a:schemeClr val="bg1"/>
                </a:solidFill>
              </a:defRPr>
            </a:lvl1pPr>
          </a:lstStyle>
          <a:p>
            <a:r>
              <a:rPr lang="nl-NL" noProof="0" dirty="0"/>
              <a:t>CLICK TO EDIT MASTER TITLE STYLE</a:t>
            </a:r>
          </a:p>
        </p:txBody>
      </p:sp>
      <p:pic>
        <p:nvPicPr>
          <p:cNvPr id="10" name="Picture 9"/>
          <p:cNvPicPr>
            <a:picLocks noChangeAspect="1"/>
          </p:cNvPicPr>
          <p:nvPr userDrawn="1"/>
        </p:nvPicPr>
        <p:blipFill>
          <a:blip r:embed="rId3"/>
          <a:srcRect/>
          <a:stretch/>
        </p:blipFill>
        <p:spPr>
          <a:xfrm>
            <a:off x="648000" y="109047"/>
            <a:ext cx="2880360" cy="647129"/>
          </a:xfrm>
          <a:prstGeom prst="rect">
            <a:avLst/>
          </a:prstGeom>
        </p:spPr>
      </p:pic>
    </p:spTree>
    <p:extLst>
      <p:ext uri="{BB962C8B-B14F-4D97-AF65-F5344CB8AC3E}">
        <p14:creationId xmlns:p14="http://schemas.microsoft.com/office/powerpoint/2010/main" val="7534561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Quote met foto">
    <p:spTree>
      <p:nvGrpSpPr>
        <p:cNvPr id="1" name=""/>
        <p:cNvGrpSpPr/>
        <p:nvPr/>
      </p:nvGrpSpPr>
      <p:grpSpPr>
        <a:xfrm>
          <a:off x="0" y="0"/>
          <a:ext cx="0" cy="0"/>
          <a:chOff x="0" y="0"/>
          <a:chExt cx="0" cy="0"/>
        </a:xfrm>
      </p:grpSpPr>
      <p:sp>
        <p:nvSpPr>
          <p:cNvPr id="10" name="Rectangle 9"/>
          <p:cNvSpPr/>
          <p:nvPr userDrawn="1"/>
        </p:nvSpPr>
        <p:spPr>
          <a:xfrm>
            <a:off x="0" y="812800"/>
            <a:ext cx="9144000" cy="3352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966716"/>
            <a:ext cx="9144000" cy="176784"/>
          </a:xfrm>
          <a:prstGeom prst="rect">
            <a:avLst/>
          </a:prstGeom>
        </p:spPr>
      </p:pic>
      <p:sp>
        <p:nvSpPr>
          <p:cNvPr id="2" name="Title 1"/>
          <p:cNvSpPr>
            <a:spLocks noGrp="1"/>
          </p:cNvSpPr>
          <p:nvPr>
            <p:ph type="title" hasCustomPrompt="1"/>
          </p:nvPr>
        </p:nvSpPr>
        <p:spPr>
          <a:xfrm>
            <a:off x="720001" y="1115999"/>
            <a:ext cx="7703999" cy="1944000"/>
          </a:xfrm>
        </p:spPr>
        <p:txBody>
          <a:bodyPr anchor="t" anchorCtr="0"/>
          <a:lstStyle>
            <a:lvl1pPr>
              <a:lnSpc>
                <a:spcPct val="105000"/>
              </a:lnSpc>
              <a:defRPr sz="3000">
                <a:solidFill>
                  <a:schemeClr val="bg1"/>
                </a:solidFill>
              </a:defRPr>
            </a:lvl1pPr>
          </a:lstStyle>
          <a:p>
            <a:r>
              <a:rPr lang="nl-NL" noProof="0" dirty="0"/>
              <a:t>CLICK TO EDIT MASTER TITLE STYLE</a:t>
            </a:r>
          </a:p>
        </p:txBody>
      </p:sp>
      <p:sp>
        <p:nvSpPr>
          <p:cNvPr id="5" name="Date Placeholder 4"/>
          <p:cNvSpPr>
            <a:spLocks noGrp="1"/>
          </p:cNvSpPr>
          <p:nvPr>
            <p:ph type="dt" sz="half" idx="10"/>
          </p:nvPr>
        </p:nvSpPr>
        <p:spPr/>
        <p:txBody>
          <a:bodyPr/>
          <a:lstStyle/>
          <a:p>
            <a:fld id="{B1EC2573-A4D0-4ABF-8392-6833E5576370}" type="datetime1">
              <a:rPr lang="en-US" noProof="0" smtClean="0"/>
              <a:t>13-Jan-21</a:t>
            </a:fld>
            <a:endParaRPr lang="nl-NL" noProof="0" dirty="0"/>
          </a:p>
        </p:txBody>
      </p:sp>
      <p:sp>
        <p:nvSpPr>
          <p:cNvPr id="6" name="Footer Placeholder 5"/>
          <p:cNvSpPr>
            <a:spLocks noGrp="1"/>
          </p:cNvSpPr>
          <p:nvPr>
            <p:ph type="ftr" sz="quarter" idx="11"/>
          </p:nvPr>
        </p:nvSpPr>
        <p:spPr/>
        <p:txBody>
          <a:bodyPr/>
          <a:lstStyle/>
          <a:p>
            <a:r>
              <a:rPr lang="en-US" noProof="0"/>
              <a:t>MeetUp January 2021 | Playwright browser automation</a:t>
            </a:r>
            <a:endParaRPr lang="nl-NL" noProof="0" dirty="0"/>
          </a:p>
        </p:txBody>
      </p:sp>
      <p:sp>
        <p:nvSpPr>
          <p:cNvPr id="7" name="Slide Number Placeholder 6"/>
          <p:cNvSpPr>
            <a:spLocks noGrp="1"/>
          </p:cNvSpPr>
          <p:nvPr>
            <p:ph type="sldNum" sz="quarter" idx="12"/>
          </p:nvPr>
        </p:nvSpPr>
        <p:spPr/>
        <p:txBody>
          <a:bodyPr/>
          <a:lstStyle/>
          <a:p>
            <a:fld id="{14F1411D-0280-154F-AEAC-4C20B7AA46B2}" type="slidenum">
              <a:rPr lang="nl-NL" noProof="0" smtClean="0"/>
              <a:t>‹#›</a:t>
            </a:fld>
            <a:endParaRPr lang="nl-NL" noProof="0" dirty="0"/>
          </a:p>
        </p:txBody>
      </p:sp>
      <p:sp>
        <p:nvSpPr>
          <p:cNvPr id="9" name="Picture Placeholder 2"/>
          <p:cNvSpPr>
            <a:spLocks noGrp="1" noChangeAspect="1"/>
          </p:cNvSpPr>
          <p:nvPr>
            <p:ph type="pic" idx="1" hasCustomPrompt="1"/>
          </p:nvPr>
        </p:nvSpPr>
        <p:spPr>
          <a:xfrm>
            <a:off x="6912000" y="3096038"/>
            <a:ext cx="1512000" cy="1512000"/>
          </a:xfrm>
          <a:solidFill>
            <a:schemeClr val="bg1">
              <a:lumMod val="85000"/>
            </a:schemeClr>
          </a:solidFill>
        </p:spPr>
        <p:txBody>
          <a:bodyPr lIns="360000" tIns="360000"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nl-NL" noProof="0" dirty="0"/>
              <a:t>Foto</a:t>
            </a:r>
          </a:p>
        </p:txBody>
      </p:sp>
      <p:pic>
        <p:nvPicPr>
          <p:cNvPr id="11" name="Picture 10"/>
          <p:cNvPicPr>
            <a:picLocks noChangeAspect="1"/>
          </p:cNvPicPr>
          <p:nvPr userDrawn="1"/>
        </p:nvPicPr>
        <p:blipFill>
          <a:blip r:embed="rId3"/>
          <a:srcRect/>
          <a:stretch/>
        </p:blipFill>
        <p:spPr>
          <a:xfrm>
            <a:off x="648000" y="109047"/>
            <a:ext cx="2880360" cy="647129"/>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Afbeelding met tekst">
    <p:spTree>
      <p:nvGrpSpPr>
        <p:cNvPr id="1" name=""/>
        <p:cNvGrpSpPr/>
        <p:nvPr/>
      </p:nvGrpSpPr>
      <p:grpSpPr>
        <a:xfrm>
          <a:off x="0" y="0"/>
          <a:ext cx="0" cy="0"/>
          <a:chOff x="0" y="0"/>
          <a:chExt cx="0" cy="0"/>
        </a:xfrm>
      </p:grpSpPr>
      <p:sp>
        <p:nvSpPr>
          <p:cNvPr id="9" name="Rectangle 8"/>
          <p:cNvSpPr/>
          <p:nvPr userDrawn="1"/>
        </p:nvSpPr>
        <p:spPr>
          <a:xfrm>
            <a:off x="0" y="810000"/>
            <a:ext cx="9144000" cy="351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chemeClr val="bg1"/>
              </a:solidFill>
            </a:endParaRPr>
          </a:p>
        </p:txBody>
      </p:sp>
      <p:sp>
        <p:nvSpPr>
          <p:cNvPr id="2" name="Title 1"/>
          <p:cNvSpPr>
            <a:spLocks noGrp="1"/>
          </p:cNvSpPr>
          <p:nvPr>
            <p:ph type="title" hasCustomPrompt="1"/>
          </p:nvPr>
        </p:nvSpPr>
        <p:spPr>
          <a:xfrm>
            <a:off x="720000" y="288000"/>
            <a:ext cx="6623999" cy="503999"/>
          </a:xfrm>
        </p:spPr>
        <p:txBody>
          <a:bodyPr anchor="ctr" anchorCtr="0"/>
          <a:lstStyle>
            <a:lvl1pPr>
              <a:defRPr sz="1800"/>
            </a:lvl1pPr>
          </a:lstStyle>
          <a:p>
            <a:r>
              <a:rPr lang="nl-NL" dirty="0"/>
              <a:t>TITELSTIJL VAN MODEL BEWERKEN</a:t>
            </a:r>
            <a:endParaRPr lang="en-US" dirty="0"/>
          </a:p>
        </p:txBody>
      </p:sp>
      <p:sp>
        <p:nvSpPr>
          <p:cNvPr id="3" name="Content Placeholder 2"/>
          <p:cNvSpPr>
            <a:spLocks noGrp="1"/>
          </p:cNvSpPr>
          <p:nvPr>
            <p:ph idx="1"/>
          </p:nvPr>
        </p:nvSpPr>
        <p:spPr>
          <a:xfrm>
            <a:off x="720000" y="900001"/>
            <a:ext cx="3744000" cy="3401999"/>
          </a:xfrm>
        </p:spPr>
        <p:txBody>
          <a:bodyPr/>
          <a:lstStyle>
            <a:lvl1pPr>
              <a:defRPr sz="1500">
                <a:solidFill>
                  <a:schemeClr val="bg1"/>
                </a:solidFill>
              </a:defRPr>
            </a:lvl1pPr>
            <a:lvl2pPr>
              <a:defRPr sz="1500">
                <a:solidFill>
                  <a:schemeClr val="bg1"/>
                </a:solidFill>
              </a:defRPr>
            </a:lvl2pPr>
            <a:lvl3pPr>
              <a:defRPr sz="1500">
                <a:solidFill>
                  <a:schemeClr val="bg1"/>
                </a:solidFill>
              </a:defRPr>
            </a:lvl3pPr>
            <a:lvl4pPr>
              <a:defRPr sz="1500">
                <a:solidFill>
                  <a:schemeClr val="bg1"/>
                </a:solidFill>
              </a:defRPr>
            </a:lvl4pPr>
            <a:lvl5pPr>
              <a:defRPr sz="1500">
                <a:solidFill>
                  <a:schemeClr val="bg1"/>
                </a:solidFill>
              </a:defRPr>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343A029-3A0C-4082-B7DF-E6F7989AAF85}" type="datetime1">
              <a:rPr lang="en-US" smtClean="0"/>
              <a:t>13-Jan-21</a:t>
            </a:fld>
            <a:endParaRPr lang="nl-NL"/>
          </a:p>
        </p:txBody>
      </p:sp>
      <p:sp>
        <p:nvSpPr>
          <p:cNvPr id="6" name="Footer Placeholder 5"/>
          <p:cNvSpPr>
            <a:spLocks noGrp="1"/>
          </p:cNvSpPr>
          <p:nvPr>
            <p:ph type="ftr" sz="quarter" idx="11"/>
          </p:nvPr>
        </p:nvSpPr>
        <p:spPr/>
        <p:txBody>
          <a:bodyPr/>
          <a:lstStyle/>
          <a:p>
            <a:r>
              <a:rPr lang="en-US"/>
              <a:t>MeetUp January 2021 | Playwright browser automation</a:t>
            </a:r>
            <a:endParaRPr lang="nl-NL"/>
          </a:p>
        </p:txBody>
      </p:sp>
      <p:sp>
        <p:nvSpPr>
          <p:cNvPr id="7" name="Slide Number Placeholder 6"/>
          <p:cNvSpPr>
            <a:spLocks noGrp="1"/>
          </p:cNvSpPr>
          <p:nvPr>
            <p:ph type="sldNum" sz="quarter" idx="12"/>
          </p:nvPr>
        </p:nvSpPr>
        <p:spPr/>
        <p:txBody>
          <a:bodyPr/>
          <a:lstStyle/>
          <a:p>
            <a:fld id="{14F1411D-0280-154F-AEAC-4C20B7AA46B2}" type="slidenum">
              <a:rPr lang="nl-NL" smtClean="0"/>
              <a:t>‹#›</a:t>
            </a:fld>
            <a:endParaRPr lang="nl-NL"/>
          </a:p>
        </p:txBody>
      </p:sp>
      <p:sp>
        <p:nvSpPr>
          <p:cNvPr id="8" name="Picture Placeholder 2"/>
          <p:cNvSpPr>
            <a:spLocks noGrp="1"/>
          </p:cNvSpPr>
          <p:nvPr>
            <p:ph type="pic" idx="13"/>
          </p:nvPr>
        </p:nvSpPr>
        <p:spPr>
          <a:xfrm>
            <a:off x="4644000" y="810001"/>
            <a:ext cx="4500000" cy="3510000"/>
          </a:xfrm>
          <a:solidFill>
            <a:schemeClr val="bg1">
              <a:lumMod val="85000"/>
            </a:schemeClr>
          </a:solidFill>
        </p:spPr>
        <p:txBody>
          <a:bodyPr lIns="360000" tIns="251999"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Tree>
    <p:extLst>
      <p:ext uri="{BB962C8B-B14F-4D97-AF65-F5344CB8AC3E}">
        <p14:creationId xmlns:p14="http://schemas.microsoft.com/office/powerpoint/2010/main" val="9581553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Grafiek met tekst">
    <p:spTree>
      <p:nvGrpSpPr>
        <p:cNvPr id="1" name=""/>
        <p:cNvGrpSpPr/>
        <p:nvPr/>
      </p:nvGrpSpPr>
      <p:grpSpPr>
        <a:xfrm>
          <a:off x="0" y="0"/>
          <a:ext cx="0" cy="0"/>
          <a:chOff x="0" y="0"/>
          <a:chExt cx="0" cy="0"/>
        </a:xfrm>
      </p:grpSpPr>
      <p:sp>
        <p:nvSpPr>
          <p:cNvPr id="10" name="Rectangle 9"/>
          <p:cNvSpPr/>
          <p:nvPr userDrawn="1"/>
        </p:nvSpPr>
        <p:spPr>
          <a:xfrm>
            <a:off x="4644000" y="810000"/>
            <a:ext cx="4500000" cy="351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chemeClr val="bg1"/>
              </a:solidFill>
            </a:endParaRPr>
          </a:p>
        </p:txBody>
      </p:sp>
      <p:sp>
        <p:nvSpPr>
          <p:cNvPr id="9" name="Rectangle 8"/>
          <p:cNvSpPr/>
          <p:nvPr userDrawn="1"/>
        </p:nvSpPr>
        <p:spPr>
          <a:xfrm>
            <a:off x="0" y="810000"/>
            <a:ext cx="4644000" cy="351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chemeClr val="bg1"/>
              </a:solidFill>
            </a:endParaRPr>
          </a:p>
        </p:txBody>
      </p:sp>
      <p:sp>
        <p:nvSpPr>
          <p:cNvPr id="2" name="Title 1"/>
          <p:cNvSpPr>
            <a:spLocks noGrp="1"/>
          </p:cNvSpPr>
          <p:nvPr>
            <p:ph type="title" hasCustomPrompt="1"/>
          </p:nvPr>
        </p:nvSpPr>
        <p:spPr>
          <a:xfrm>
            <a:off x="720000" y="288000"/>
            <a:ext cx="6623999" cy="503999"/>
          </a:xfrm>
        </p:spPr>
        <p:txBody>
          <a:bodyPr anchor="ctr" anchorCtr="0"/>
          <a:lstStyle>
            <a:lvl1pPr>
              <a:defRPr sz="1800"/>
            </a:lvl1pPr>
          </a:lstStyle>
          <a:p>
            <a:r>
              <a:rPr lang="nl-NL" dirty="0"/>
              <a:t>TITELSTIJL VAN MODEL BEWERKEN</a:t>
            </a:r>
            <a:endParaRPr lang="en-US" dirty="0"/>
          </a:p>
        </p:txBody>
      </p:sp>
      <p:sp>
        <p:nvSpPr>
          <p:cNvPr id="3" name="Content Placeholder 2"/>
          <p:cNvSpPr>
            <a:spLocks noGrp="1"/>
          </p:cNvSpPr>
          <p:nvPr>
            <p:ph idx="1"/>
          </p:nvPr>
        </p:nvSpPr>
        <p:spPr>
          <a:xfrm>
            <a:off x="720000" y="900001"/>
            <a:ext cx="3744000" cy="3401999"/>
          </a:xfrm>
        </p:spPr>
        <p:txBody>
          <a:bodyPr/>
          <a:lstStyle>
            <a:lvl1pPr>
              <a:defRPr sz="1500">
                <a:solidFill>
                  <a:schemeClr val="bg1"/>
                </a:solidFill>
              </a:defRPr>
            </a:lvl1pPr>
            <a:lvl2pPr>
              <a:defRPr sz="1500">
                <a:solidFill>
                  <a:schemeClr val="bg1"/>
                </a:solidFill>
              </a:defRPr>
            </a:lvl2pPr>
            <a:lvl3pPr>
              <a:defRPr sz="1500">
                <a:solidFill>
                  <a:schemeClr val="bg1"/>
                </a:solidFill>
              </a:defRPr>
            </a:lvl3pPr>
            <a:lvl4pPr>
              <a:defRPr sz="1500">
                <a:solidFill>
                  <a:schemeClr val="bg1"/>
                </a:solidFill>
              </a:defRPr>
            </a:lvl4pPr>
            <a:lvl5pPr>
              <a:defRPr sz="1500">
                <a:solidFill>
                  <a:schemeClr val="bg1"/>
                </a:solidFill>
              </a:defRPr>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6F884F7-1FB3-431E-90BC-6B9B03DEE84A}" type="datetime1">
              <a:rPr lang="en-US" smtClean="0"/>
              <a:t>13-Jan-21</a:t>
            </a:fld>
            <a:endParaRPr lang="nl-NL"/>
          </a:p>
        </p:txBody>
      </p:sp>
      <p:sp>
        <p:nvSpPr>
          <p:cNvPr id="6" name="Footer Placeholder 5"/>
          <p:cNvSpPr>
            <a:spLocks noGrp="1"/>
          </p:cNvSpPr>
          <p:nvPr>
            <p:ph type="ftr" sz="quarter" idx="11"/>
          </p:nvPr>
        </p:nvSpPr>
        <p:spPr/>
        <p:txBody>
          <a:bodyPr/>
          <a:lstStyle/>
          <a:p>
            <a:r>
              <a:rPr lang="en-US"/>
              <a:t>MeetUp January 2021 | Playwright browser automation</a:t>
            </a:r>
            <a:endParaRPr lang="nl-NL"/>
          </a:p>
        </p:txBody>
      </p:sp>
      <p:sp>
        <p:nvSpPr>
          <p:cNvPr id="7" name="Slide Number Placeholder 6"/>
          <p:cNvSpPr>
            <a:spLocks noGrp="1"/>
          </p:cNvSpPr>
          <p:nvPr>
            <p:ph type="sldNum" sz="quarter" idx="12"/>
          </p:nvPr>
        </p:nvSpPr>
        <p:spPr/>
        <p:txBody>
          <a:bodyPr/>
          <a:lstStyle/>
          <a:p>
            <a:fld id="{14F1411D-0280-154F-AEAC-4C20B7AA46B2}" type="slidenum">
              <a:rPr lang="nl-NL" smtClean="0"/>
              <a:t>‹#›</a:t>
            </a:fld>
            <a:endParaRPr lang="nl-NL"/>
          </a:p>
        </p:txBody>
      </p:sp>
      <p:sp>
        <p:nvSpPr>
          <p:cNvPr id="8" name="Picture Placeholder 2"/>
          <p:cNvSpPr>
            <a:spLocks noGrp="1"/>
          </p:cNvSpPr>
          <p:nvPr>
            <p:ph type="pic" idx="13"/>
          </p:nvPr>
        </p:nvSpPr>
        <p:spPr>
          <a:xfrm>
            <a:off x="4644000" y="810001"/>
            <a:ext cx="4500000" cy="3510000"/>
          </a:xfrm>
          <a:noFill/>
        </p:spPr>
        <p:txBody>
          <a:bodyPr lIns="360000" tIns="360000"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kst met afbeelding">
    <p:spTree>
      <p:nvGrpSpPr>
        <p:cNvPr id="1" name=""/>
        <p:cNvGrpSpPr/>
        <p:nvPr/>
      </p:nvGrpSpPr>
      <p:grpSpPr>
        <a:xfrm>
          <a:off x="0" y="0"/>
          <a:ext cx="0" cy="0"/>
          <a:chOff x="0" y="0"/>
          <a:chExt cx="0" cy="0"/>
        </a:xfrm>
      </p:grpSpPr>
      <p:sp>
        <p:nvSpPr>
          <p:cNvPr id="9" name="Rectangle 8"/>
          <p:cNvSpPr/>
          <p:nvPr userDrawn="1"/>
        </p:nvSpPr>
        <p:spPr>
          <a:xfrm>
            <a:off x="0" y="812798"/>
            <a:ext cx="9144000" cy="351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chemeClr val="bg1"/>
              </a:solidFill>
            </a:endParaRPr>
          </a:p>
        </p:txBody>
      </p:sp>
      <p:sp>
        <p:nvSpPr>
          <p:cNvPr id="2" name="Title 1"/>
          <p:cNvSpPr>
            <a:spLocks noGrp="1"/>
          </p:cNvSpPr>
          <p:nvPr>
            <p:ph type="title" hasCustomPrompt="1"/>
          </p:nvPr>
        </p:nvSpPr>
        <p:spPr>
          <a:xfrm>
            <a:off x="720000" y="288000"/>
            <a:ext cx="6623999" cy="503999"/>
          </a:xfrm>
        </p:spPr>
        <p:txBody>
          <a:bodyPr anchor="ctr" anchorCtr="0"/>
          <a:lstStyle>
            <a:lvl1pPr>
              <a:defRPr sz="1800"/>
            </a:lvl1pPr>
          </a:lstStyle>
          <a:p>
            <a:r>
              <a:rPr lang="nl-NL" dirty="0"/>
              <a:t>TITELSTIJL VAN MODEL BEWERKEN</a:t>
            </a:r>
            <a:endParaRPr lang="en-US" dirty="0"/>
          </a:p>
        </p:txBody>
      </p:sp>
      <p:sp>
        <p:nvSpPr>
          <p:cNvPr id="3" name="Content Placeholder 2"/>
          <p:cNvSpPr>
            <a:spLocks noGrp="1"/>
          </p:cNvSpPr>
          <p:nvPr>
            <p:ph idx="1"/>
          </p:nvPr>
        </p:nvSpPr>
        <p:spPr>
          <a:xfrm>
            <a:off x="719998" y="900001"/>
            <a:ext cx="5940000" cy="3401999"/>
          </a:xfrm>
        </p:spPr>
        <p:txBody>
          <a:bodyPr/>
          <a:lstStyle>
            <a:lvl1pPr>
              <a:defRPr sz="1500">
                <a:solidFill>
                  <a:schemeClr val="bg1"/>
                </a:solidFill>
              </a:defRPr>
            </a:lvl1pPr>
            <a:lvl2pPr>
              <a:defRPr sz="1500">
                <a:solidFill>
                  <a:schemeClr val="bg1"/>
                </a:solidFill>
              </a:defRPr>
            </a:lvl2pPr>
            <a:lvl3pPr>
              <a:defRPr sz="1500">
                <a:solidFill>
                  <a:schemeClr val="bg1"/>
                </a:solidFill>
              </a:defRPr>
            </a:lvl3pPr>
            <a:lvl4pPr>
              <a:defRPr sz="1500">
                <a:solidFill>
                  <a:schemeClr val="bg1"/>
                </a:solidFill>
              </a:defRPr>
            </a:lvl4pPr>
            <a:lvl5pPr>
              <a:defRPr sz="1500">
                <a:solidFill>
                  <a:schemeClr val="bg1"/>
                </a:solidFill>
              </a:defRPr>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E2CD2B6-0E97-4A9C-9475-DF446297AE09}" type="datetime1">
              <a:rPr lang="en-US" smtClean="0"/>
              <a:t>13-Jan-21</a:t>
            </a:fld>
            <a:endParaRPr lang="nl-NL"/>
          </a:p>
        </p:txBody>
      </p:sp>
      <p:sp>
        <p:nvSpPr>
          <p:cNvPr id="6" name="Footer Placeholder 5"/>
          <p:cNvSpPr>
            <a:spLocks noGrp="1"/>
          </p:cNvSpPr>
          <p:nvPr>
            <p:ph type="ftr" sz="quarter" idx="11"/>
          </p:nvPr>
        </p:nvSpPr>
        <p:spPr/>
        <p:txBody>
          <a:bodyPr/>
          <a:lstStyle/>
          <a:p>
            <a:r>
              <a:rPr lang="en-US"/>
              <a:t>MeetUp January 2021 | Playwright browser automation</a:t>
            </a:r>
            <a:endParaRPr lang="nl-NL"/>
          </a:p>
        </p:txBody>
      </p:sp>
      <p:sp>
        <p:nvSpPr>
          <p:cNvPr id="7" name="Slide Number Placeholder 6"/>
          <p:cNvSpPr>
            <a:spLocks noGrp="1"/>
          </p:cNvSpPr>
          <p:nvPr>
            <p:ph type="sldNum" sz="quarter" idx="12"/>
          </p:nvPr>
        </p:nvSpPr>
        <p:spPr/>
        <p:txBody>
          <a:bodyPr/>
          <a:lstStyle/>
          <a:p>
            <a:fld id="{14F1411D-0280-154F-AEAC-4C20B7AA46B2}" type="slidenum">
              <a:rPr lang="nl-NL" smtClean="0"/>
              <a:t>‹#›</a:t>
            </a:fld>
            <a:endParaRPr lang="nl-NL"/>
          </a:p>
        </p:txBody>
      </p:sp>
      <p:sp>
        <p:nvSpPr>
          <p:cNvPr id="8" name="Picture Placeholder 2"/>
          <p:cNvSpPr>
            <a:spLocks noGrp="1"/>
          </p:cNvSpPr>
          <p:nvPr>
            <p:ph type="pic" idx="13"/>
          </p:nvPr>
        </p:nvSpPr>
        <p:spPr>
          <a:xfrm>
            <a:off x="6840000" y="810001"/>
            <a:ext cx="2304000" cy="3510000"/>
          </a:xfrm>
          <a:solidFill>
            <a:schemeClr val="bg1">
              <a:lumMod val="85000"/>
            </a:schemeClr>
          </a:solidFill>
        </p:spPr>
        <p:txBody>
          <a:bodyPr lIns="360000" tIns="360000"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Afbeelding met Titel">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067018A-DF03-4819-90ED-EAA6A4503189}" type="datetime1">
              <a:rPr lang="en-US" smtClean="0"/>
              <a:t>13-Jan-21</a:t>
            </a:fld>
            <a:endParaRPr lang="nl-NL"/>
          </a:p>
        </p:txBody>
      </p:sp>
      <p:sp>
        <p:nvSpPr>
          <p:cNvPr id="3" name="Footer Placeholder 2"/>
          <p:cNvSpPr>
            <a:spLocks noGrp="1"/>
          </p:cNvSpPr>
          <p:nvPr>
            <p:ph type="ftr" sz="quarter" idx="11"/>
          </p:nvPr>
        </p:nvSpPr>
        <p:spPr/>
        <p:txBody>
          <a:bodyPr/>
          <a:lstStyle/>
          <a:p>
            <a:r>
              <a:rPr lang="en-US"/>
              <a:t>MeetUp January 2021 | Playwright browser automation</a:t>
            </a:r>
            <a:endParaRPr lang="nl-NL"/>
          </a:p>
        </p:txBody>
      </p:sp>
      <p:sp>
        <p:nvSpPr>
          <p:cNvPr id="4" name="Slide Number Placeholder 3"/>
          <p:cNvSpPr>
            <a:spLocks noGrp="1"/>
          </p:cNvSpPr>
          <p:nvPr>
            <p:ph type="sldNum" sz="quarter" idx="12"/>
          </p:nvPr>
        </p:nvSpPr>
        <p:spPr/>
        <p:txBody>
          <a:bodyPr/>
          <a:lstStyle/>
          <a:p>
            <a:fld id="{14F1411D-0280-154F-AEAC-4C20B7AA46B2}" type="slidenum">
              <a:rPr lang="nl-NL" smtClean="0"/>
              <a:t>‹#›</a:t>
            </a:fld>
            <a:endParaRPr lang="nl-NL"/>
          </a:p>
        </p:txBody>
      </p:sp>
      <p:sp>
        <p:nvSpPr>
          <p:cNvPr id="5" name="Title 1"/>
          <p:cNvSpPr>
            <a:spLocks noGrp="1"/>
          </p:cNvSpPr>
          <p:nvPr>
            <p:ph type="title" hasCustomPrompt="1"/>
          </p:nvPr>
        </p:nvSpPr>
        <p:spPr>
          <a:xfrm>
            <a:off x="719999" y="288000"/>
            <a:ext cx="6624000" cy="504000"/>
          </a:xfrm>
        </p:spPr>
        <p:txBody>
          <a:bodyPr/>
          <a:lstStyle/>
          <a:p>
            <a:r>
              <a:rPr lang="nl-NL" dirty="0"/>
              <a:t>TITELSTIJL VAN MODEL BEWERKEN</a:t>
            </a:r>
            <a:endParaRPr lang="en-US" dirty="0"/>
          </a:p>
        </p:txBody>
      </p:sp>
      <p:sp>
        <p:nvSpPr>
          <p:cNvPr id="7" name="Picture Placeholder 2"/>
          <p:cNvSpPr>
            <a:spLocks noGrp="1" noChangeAspect="1"/>
          </p:cNvSpPr>
          <p:nvPr>
            <p:ph type="pic" idx="13"/>
          </p:nvPr>
        </p:nvSpPr>
        <p:spPr>
          <a:xfrm>
            <a:off x="0" y="810001"/>
            <a:ext cx="9144000" cy="3510000"/>
          </a:xfrm>
          <a:solidFill>
            <a:schemeClr val="bg1">
              <a:lumMod val="85000"/>
            </a:schemeClr>
          </a:solidFill>
        </p:spPr>
        <p:txBody>
          <a:bodyPr lIns="360000" tIns="251999"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eldia">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966716"/>
            <a:ext cx="9144000" cy="176784"/>
          </a:xfrm>
          <a:prstGeom prst="rect">
            <a:avLst/>
          </a:prstGeom>
        </p:spPr>
      </p:pic>
      <p:sp>
        <p:nvSpPr>
          <p:cNvPr id="9" name="Picture Placeholder 2"/>
          <p:cNvSpPr>
            <a:spLocks noGrp="1"/>
          </p:cNvSpPr>
          <p:nvPr>
            <p:ph type="pic" idx="13"/>
          </p:nvPr>
        </p:nvSpPr>
        <p:spPr>
          <a:xfrm>
            <a:off x="0" y="810001"/>
            <a:ext cx="9144000" cy="3348000"/>
          </a:xfrm>
          <a:solidFill>
            <a:schemeClr val="bg1">
              <a:lumMod val="85000"/>
            </a:schemeClr>
          </a:solidFill>
        </p:spPr>
        <p:txBody>
          <a:bodyPr lIns="360000" tIns="251999" rIns="3960000" bIns="1080000" anchor="b" anchorCtr="0"/>
          <a:lstStyle>
            <a:lvl1pPr marL="0" indent="0" algn="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2" name="Title 1"/>
          <p:cNvSpPr>
            <a:spLocks noGrp="1"/>
          </p:cNvSpPr>
          <p:nvPr>
            <p:ph type="ctrTitle" hasCustomPrompt="1"/>
          </p:nvPr>
        </p:nvSpPr>
        <p:spPr>
          <a:xfrm>
            <a:off x="5400000" y="1548000"/>
            <a:ext cx="3024000" cy="3024000"/>
          </a:xfrm>
          <a:solidFill>
            <a:schemeClr val="tx2"/>
          </a:solidFill>
        </p:spPr>
        <p:txBody>
          <a:bodyPr lIns="90000" tIns="90000" rIns="72000" bIns="72000" anchor="t" anchorCtr="0"/>
          <a:lstStyle>
            <a:lvl1pPr algn="l">
              <a:defRPr sz="2800">
                <a:solidFill>
                  <a:schemeClr val="bg1"/>
                </a:solidFill>
              </a:defRPr>
            </a:lvl1pPr>
          </a:lstStyle>
          <a:p>
            <a:r>
              <a:rPr lang="nl-NL" noProof="0" dirty="0"/>
              <a:t>CLICK TO EDIT MASTER TITLE STYLE</a:t>
            </a:r>
          </a:p>
        </p:txBody>
      </p:sp>
      <p:pic>
        <p:nvPicPr>
          <p:cNvPr id="10" name="Picture 9"/>
          <p:cNvPicPr>
            <a:picLocks noChangeAspect="1"/>
          </p:cNvPicPr>
          <p:nvPr userDrawn="1"/>
        </p:nvPicPr>
        <p:blipFill>
          <a:blip r:embed="rId3"/>
          <a:srcRect/>
          <a:stretch/>
        </p:blipFill>
        <p:spPr>
          <a:xfrm>
            <a:off x="648000" y="109047"/>
            <a:ext cx="2880360" cy="647129"/>
          </a:xfrm>
          <a:prstGeom prst="rect">
            <a:avLst/>
          </a:prstGeom>
        </p:spPr>
      </p:pic>
      <p:sp>
        <p:nvSpPr>
          <p:cNvPr id="14" name="Text Placeholder 2"/>
          <p:cNvSpPr>
            <a:spLocks noGrp="1"/>
          </p:cNvSpPr>
          <p:nvPr>
            <p:ph type="body" idx="14" hasCustomPrompt="1"/>
          </p:nvPr>
        </p:nvSpPr>
        <p:spPr>
          <a:xfrm>
            <a:off x="719998" y="1080000"/>
            <a:ext cx="4464000" cy="1512000"/>
          </a:xfrm>
        </p:spPr>
        <p:txBody>
          <a:bodyPr anchor="t" anchorCtr="0"/>
          <a:lstStyle>
            <a:lvl1pPr marL="0" indent="0">
              <a:lnSpc>
                <a:spcPct val="85000"/>
              </a:lnSpc>
              <a:buNone/>
              <a:defRPr sz="40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eldia met spreker">
    <p:spTree>
      <p:nvGrpSpPr>
        <p:cNvPr id="1" name=""/>
        <p:cNvGrpSpPr/>
        <p:nvPr/>
      </p:nvGrpSpPr>
      <p:grpSpPr>
        <a:xfrm>
          <a:off x="0" y="0"/>
          <a:ext cx="0" cy="0"/>
          <a:chOff x="0" y="0"/>
          <a:chExt cx="0" cy="0"/>
        </a:xfrm>
      </p:grpSpPr>
      <p:sp>
        <p:nvSpPr>
          <p:cNvPr id="13" name="Picture Placeholder 2"/>
          <p:cNvSpPr>
            <a:spLocks noGrp="1" noChangeAspect="1"/>
          </p:cNvSpPr>
          <p:nvPr>
            <p:ph type="pic" idx="13"/>
          </p:nvPr>
        </p:nvSpPr>
        <p:spPr>
          <a:xfrm>
            <a:off x="1" y="810001"/>
            <a:ext cx="9143999" cy="3348000"/>
          </a:xfrm>
          <a:solidFill>
            <a:schemeClr val="bg1">
              <a:lumMod val="85000"/>
            </a:schemeClr>
          </a:solidFill>
        </p:spPr>
        <p:txBody>
          <a:bodyPr lIns="360000" tIns="251999"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966716"/>
            <a:ext cx="9144000" cy="176784"/>
          </a:xfrm>
          <a:prstGeom prst="rect">
            <a:avLst/>
          </a:prstGeom>
        </p:spPr>
      </p:pic>
      <p:sp>
        <p:nvSpPr>
          <p:cNvPr id="2" name="Title 1"/>
          <p:cNvSpPr>
            <a:spLocks noGrp="1"/>
          </p:cNvSpPr>
          <p:nvPr>
            <p:ph type="ctrTitle" hasCustomPrompt="1"/>
          </p:nvPr>
        </p:nvSpPr>
        <p:spPr>
          <a:xfrm>
            <a:off x="5400000" y="1548000"/>
            <a:ext cx="3024000" cy="3024000"/>
          </a:xfrm>
          <a:solidFill>
            <a:schemeClr val="tx2"/>
          </a:solidFill>
        </p:spPr>
        <p:txBody>
          <a:bodyPr lIns="90000" tIns="90000" rIns="72000" bIns="72000" anchor="t" anchorCtr="0"/>
          <a:lstStyle>
            <a:lvl1pPr algn="l">
              <a:defRPr sz="2800">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5490000" y="4157999"/>
            <a:ext cx="2880000" cy="322017"/>
          </a:xfrm>
        </p:spPr>
        <p:txBody>
          <a:bodyPr anchor="b" anchorCtr="0"/>
          <a:lstStyle>
            <a:lvl1pPr marL="0" indent="0" algn="l">
              <a:lnSpc>
                <a:spcPct val="110000"/>
              </a:lnSpc>
              <a:buNone/>
              <a:defRPr sz="12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pic>
        <p:nvPicPr>
          <p:cNvPr id="10" name="Picture 9"/>
          <p:cNvPicPr>
            <a:picLocks noChangeAspect="1"/>
          </p:cNvPicPr>
          <p:nvPr userDrawn="1"/>
        </p:nvPicPr>
        <p:blipFill>
          <a:blip r:embed="rId3"/>
          <a:srcRect/>
          <a:stretch/>
        </p:blipFill>
        <p:spPr>
          <a:xfrm>
            <a:off x="648000" y="109047"/>
            <a:ext cx="2880360" cy="647129"/>
          </a:xfrm>
          <a:prstGeom prst="rect">
            <a:avLst/>
          </a:prstGeom>
        </p:spPr>
      </p:pic>
      <p:sp>
        <p:nvSpPr>
          <p:cNvPr id="12" name="Picture Placeholder 2"/>
          <p:cNvSpPr>
            <a:spLocks noGrp="1"/>
          </p:cNvSpPr>
          <p:nvPr>
            <p:ph type="pic" idx="14" hasCustomPrompt="1"/>
          </p:nvPr>
        </p:nvSpPr>
        <p:spPr>
          <a:xfrm>
            <a:off x="5490000" y="3437998"/>
            <a:ext cx="720000" cy="720000"/>
          </a:xfrm>
          <a:solidFill>
            <a:schemeClr val="bg1">
              <a:lumMod val="85000"/>
            </a:schemeClr>
          </a:solidFill>
        </p:spPr>
        <p:txBody>
          <a:bodyPr lIns="360000" tIns="251999" rIns="360000" anchor="t"/>
          <a:lstStyle>
            <a:lvl1pPr marL="0" indent="0" algn="ctr">
              <a:lnSpc>
                <a:spcPts val="2000"/>
              </a:lnSpc>
              <a:spcBef>
                <a:spcPts val="0"/>
              </a:spcBef>
              <a:buNone/>
              <a:defRPr sz="1400" baseline="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 </a:t>
            </a:r>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el, kop en opsommin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nl-NL" dirty="0"/>
              <a:t>TITELSTIJL VAN MODEL BEWERKEN</a:t>
            </a:r>
            <a:endParaRPr lang="en-US" dirty="0"/>
          </a:p>
        </p:txBody>
      </p:sp>
      <p:sp>
        <p:nvSpPr>
          <p:cNvPr id="3" name="Content Placeholder 2"/>
          <p:cNvSpPr>
            <a:spLocks noGrp="1"/>
          </p:cNvSpPr>
          <p:nvPr>
            <p:ph idx="1"/>
          </p:nvPr>
        </p:nvSpPr>
        <p:spPr>
          <a:xfrm>
            <a:off x="720003" y="1224000"/>
            <a:ext cx="6623999" cy="34919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CD56979-6F12-45A8-BBC1-986F4E985AFC}" type="datetime1">
              <a:rPr lang="en-US" smtClean="0"/>
              <a:t>13-Jan-21</a:t>
            </a:fld>
            <a:endParaRPr lang="nl-NL"/>
          </a:p>
        </p:txBody>
      </p:sp>
      <p:sp>
        <p:nvSpPr>
          <p:cNvPr id="5" name="Footer Placeholder 4"/>
          <p:cNvSpPr>
            <a:spLocks noGrp="1"/>
          </p:cNvSpPr>
          <p:nvPr>
            <p:ph type="ftr" sz="quarter" idx="11"/>
          </p:nvPr>
        </p:nvSpPr>
        <p:spPr/>
        <p:txBody>
          <a:bodyPr/>
          <a:lstStyle/>
          <a:p>
            <a:r>
              <a:rPr lang="en-US"/>
              <a:t>MeetUp January 2021 | Playwright browser automation</a:t>
            </a:r>
            <a:endParaRPr lang="nl-NL"/>
          </a:p>
        </p:txBody>
      </p:sp>
      <p:sp>
        <p:nvSpPr>
          <p:cNvPr id="6" name="Slide Number Placeholder 5"/>
          <p:cNvSpPr>
            <a:spLocks noGrp="1"/>
          </p:cNvSpPr>
          <p:nvPr>
            <p:ph type="sldNum" sz="quarter" idx="12"/>
          </p:nvPr>
        </p:nvSpPr>
        <p:spPr/>
        <p:txBody>
          <a:bodyPr/>
          <a:lstStyle/>
          <a:p>
            <a:fld id="{14F1411D-0280-154F-AEAC-4C20B7AA46B2}" type="slidenum">
              <a:rPr lang="nl-NL" smtClean="0"/>
              <a:t>‹#›</a:t>
            </a:fld>
            <a:endParaRPr lang="nl-NL"/>
          </a:p>
        </p:txBody>
      </p:sp>
      <p:sp>
        <p:nvSpPr>
          <p:cNvPr id="8" name="Text Placeholder 2"/>
          <p:cNvSpPr>
            <a:spLocks noGrp="1"/>
          </p:cNvSpPr>
          <p:nvPr>
            <p:ph type="body" idx="13"/>
          </p:nvPr>
        </p:nvSpPr>
        <p:spPr>
          <a:xfrm>
            <a:off x="719998" y="936000"/>
            <a:ext cx="6623999" cy="288000"/>
          </a:xfrm>
        </p:spPr>
        <p:txBody>
          <a:bodyPr anchor="t" anchorCtr="0"/>
          <a:lstStyle>
            <a:lvl1pPr marL="0" indent="0">
              <a:buNone/>
              <a:defRPr sz="15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Tree>
    <p:extLst>
      <p:ext uri="{BB962C8B-B14F-4D97-AF65-F5344CB8AC3E}">
        <p14:creationId xmlns:p14="http://schemas.microsoft.com/office/powerpoint/2010/main" val="17743000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el en opsommin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nl-NL" dirty="0"/>
              <a:t>TITELSTIJL VAN MODEL BEWERKEN</a:t>
            </a:r>
            <a:endParaRPr lang="en-US" dirty="0"/>
          </a:p>
        </p:txBody>
      </p:sp>
      <p:sp>
        <p:nvSpPr>
          <p:cNvPr id="3" name="Content Placeholder 2"/>
          <p:cNvSpPr>
            <a:spLocks noGrp="1"/>
          </p:cNvSpPr>
          <p:nvPr>
            <p:ph idx="1"/>
          </p:nvPr>
        </p:nvSpPr>
        <p:spPr>
          <a:xfrm>
            <a:off x="720003" y="936000"/>
            <a:ext cx="6623999" cy="3780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3E35161-8ECF-4290-92C0-8E0C430A45A7}" type="datetime1">
              <a:rPr lang="en-US" smtClean="0"/>
              <a:t>13-Jan-21</a:t>
            </a:fld>
            <a:endParaRPr lang="nl-NL"/>
          </a:p>
        </p:txBody>
      </p:sp>
      <p:sp>
        <p:nvSpPr>
          <p:cNvPr id="5" name="Footer Placeholder 4"/>
          <p:cNvSpPr>
            <a:spLocks noGrp="1"/>
          </p:cNvSpPr>
          <p:nvPr>
            <p:ph type="ftr" sz="quarter" idx="11"/>
          </p:nvPr>
        </p:nvSpPr>
        <p:spPr/>
        <p:txBody>
          <a:bodyPr/>
          <a:lstStyle/>
          <a:p>
            <a:r>
              <a:rPr lang="en-US"/>
              <a:t>MeetUp January 2021 | Playwright browser automation</a:t>
            </a:r>
            <a:endParaRPr lang="nl-NL"/>
          </a:p>
        </p:txBody>
      </p:sp>
      <p:sp>
        <p:nvSpPr>
          <p:cNvPr id="6" name="Slide Number Placeholder 5"/>
          <p:cNvSpPr>
            <a:spLocks noGrp="1"/>
          </p:cNvSpPr>
          <p:nvPr>
            <p:ph type="sldNum" sz="quarter" idx="12"/>
          </p:nvPr>
        </p:nvSpPr>
        <p:spPr/>
        <p:txBody>
          <a:bodyPr/>
          <a:lstStyle/>
          <a:p>
            <a:fld id="{14F1411D-0280-154F-AEAC-4C20B7AA46B2}" type="slidenum">
              <a:rPr lang="nl-NL" smtClean="0"/>
              <a:t>‹#›</a:t>
            </a:fld>
            <a:endParaRPr lang="nl-NL"/>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el en object">
    <p:spTree>
      <p:nvGrpSpPr>
        <p:cNvPr id="1" name=""/>
        <p:cNvGrpSpPr/>
        <p:nvPr/>
      </p:nvGrpSpPr>
      <p:grpSpPr>
        <a:xfrm>
          <a:off x="0" y="0"/>
          <a:ext cx="0" cy="0"/>
          <a:chOff x="0" y="0"/>
          <a:chExt cx="0" cy="0"/>
        </a:xfrm>
      </p:grpSpPr>
      <p:sp>
        <p:nvSpPr>
          <p:cNvPr id="9" name="Text Placeholder 2"/>
          <p:cNvSpPr>
            <a:spLocks noGrp="1"/>
          </p:cNvSpPr>
          <p:nvPr>
            <p:ph type="body" idx="15" hasCustomPrompt="1"/>
          </p:nvPr>
        </p:nvSpPr>
        <p:spPr>
          <a:xfrm>
            <a:off x="5399005" y="1548000"/>
            <a:ext cx="3024000" cy="3024000"/>
          </a:xfrm>
          <a:solidFill>
            <a:schemeClr val="tx2"/>
          </a:solidFill>
        </p:spPr>
        <p:txBody>
          <a:bodyPr lIns="90000" tIns="90000" rIns="72000" bIns="72000" anchor="t" anchorCtr="0"/>
          <a:lstStyle>
            <a:lvl1pPr marL="0" indent="0">
              <a:lnSpc>
                <a:spcPct val="85000"/>
              </a:lnSpc>
              <a:buNone/>
              <a:defRPr sz="28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2" name="Title 1"/>
          <p:cNvSpPr>
            <a:spLocks noGrp="1"/>
          </p:cNvSpPr>
          <p:nvPr>
            <p:ph type="title" hasCustomPrompt="1"/>
          </p:nvPr>
        </p:nvSpPr>
        <p:spPr/>
        <p:txBody>
          <a:bodyPr/>
          <a:lstStyle/>
          <a:p>
            <a:r>
              <a:rPr lang="nl-NL" dirty="0"/>
              <a:t>TITELSTIJL VAN MODEL BEWERKEN</a:t>
            </a:r>
            <a:endParaRPr lang="en-US" dirty="0"/>
          </a:p>
        </p:txBody>
      </p:sp>
      <p:sp>
        <p:nvSpPr>
          <p:cNvPr id="3" name="Content Placeholder 2"/>
          <p:cNvSpPr>
            <a:spLocks noGrp="1"/>
          </p:cNvSpPr>
          <p:nvPr>
            <p:ph idx="1"/>
          </p:nvPr>
        </p:nvSpPr>
        <p:spPr>
          <a:xfrm>
            <a:off x="720003" y="936000"/>
            <a:ext cx="4464000" cy="3780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A27B4EE-CAEF-463C-8854-9E2CFAEA77C1}" type="datetime1">
              <a:rPr lang="en-US" smtClean="0"/>
              <a:t>13-Jan-21</a:t>
            </a:fld>
            <a:endParaRPr lang="nl-NL"/>
          </a:p>
        </p:txBody>
      </p:sp>
      <p:sp>
        <p:nvSpPr>
          <p:cNvPr id="5" name="Footer Placeholder 4"/>
          <p:cNvSpPr>
            <a:spLocks noGrp="1"/>
          </p:cNvSpPr>
          <p:nvPr>
            <p:ph type="ftr" sz="quarter" idx="11"/>
          </p:nvPr>
        </p:nvSpPr>
        <p:spPr/>
        <p:txBody>
          <a:bodyPr/>
          <a:lstStyle/>
          <a:p>
            <a:r>
              <a:rPr lang="en-US"/>
              <a:t>MeetUp January 2021 | Playwright browser automation</a:t>
            </a:r>
            <a:endParaRPr lang="nl-NL"/>
          </a:p>
        </p:txBody>
      </p:sp>
      <p:sp>
        <p:nvSpPr>
          <p:cNvPr id="6" name="Slide Number Placeholder 5"/>
          <p:cNvSpPr>
            <a:spLocks noGrp="1"/>
          </p:cNvSpPr>
          <p:nvPr>
            <p:ph type="sldNum" sz="quarter" idx="12"/>
          </p:nvPr>
        </p:nvSpPr>
        <p:spPr/>
        <p:txBody>
          <a:bodyPr/>
          <a:lstStyle/>
          <a:p>
            <a:fld id="{14F1411D-0280-154F-AEAC-4C20B7AA46B2}" type="slidenum">
              <a:rPr lang="nl-NL" smtClean="0"/>
              <a:t>‹#›</a:t>
            </a:fld>
            <a:endParaRPr lang="nl-NL"/>
          </a:p>
        </p:txBody>
      </p:sp>
      <p:sp>
        <p:nvSpPr>
          <p:cNvPr id="8" name="Subtitle 2"/>
          <p:cNvSpPr>
            <a:spLocks noGrp="1"/>
          </p:cNvSpPr>
          <p:nvPr>
            <p:ph type="subTitle" idx="13"/>
          </p:nvPr>
        </p:nvSpPr>
        <p:spPr>
          <a:xfrm>
            <a:off x="5490000" y="4157999"/>
            <a:ext cx="2880000" cy="322017"/>
          </a:xfrm>
        </p:spPr>
        <p:txBody>
          <a:bodyPr anchor="b" anchorCtr="0"/>
          <a:lstStyle>
            <a:lvl1pPr marL="0" indent="0" algn="l">
              <a:lnSpc>
                <a:spcPct val="110000"/>
              </a:lnSpc>
              <a:buNone/>
              <a:defRPr sz="12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Vergelijking">
    <p:spTree>
      <p:nvGrpSpPr>
        <p:cNvPr id="1" name=""/>
        <p:cNvGrpSpPr/>
        <p:nvPr/>
      </p:nvGrpSpPr>
      <p:grpSpPr>
        <a:xfrm>
          <a:off x="0" y="0"/>
          <a:ext cx="0" cy="0"/>
          <a:chOff x="0" y="0"/>
          <a:chExt cx="0" cy="0"/>
        </a:xfrm>
      </p:grpSpPr>
      <p:sp>
        <p:nvSpPr>
          <p:cNvPr id="7" name="Date Placeholder 6"/>
          <p:cNvSpPr>
            <a:spLocks noGrp="1"/>
          </p:cNvSpPr>
          <p:nvPr>
            <p:ph type="dt" sz="half" idx="10"/>
          </p:nvPr>
        </p:nvSpPr>
        <p:spPr/>
        <p:txBody>
          <a:bodyPr/>
          <a:lstStyle/>
          <a:p>
            <a:fld id="{EB3E086B-AF57-457D-B497-3D55E64008FA}" type="datetime1">
              <a:rPr lang="en-US" smtClean="0"/>
              <a:t>13-Jan-21</a:t>
            </a:fld>
            <a:endParaRPr lang="nl-NL"/>
          </a:p>
        </p:txBody>
      </p:sp>
      <p:sp>
        <p:nvSpPr>
          <p:cNvPr id="8" name="Footer Placeholder 7"/>
          <p:cNvSpPr>
            <a:spLocks noGrp="1"/>
          </p:cNvSpPr>
          <p:nvPr>
            <p:ph type="ftr" sz="quarter" idx="11"/>
          </p:nvPr>
        </p:nvSpPr>
        <p:spPr/>
        <p:txBody>
          <a:bodyPr/>
          <a:lstStyle/>
          <a:p>
            <a:r>
              <a:rPr lang="en-US"/>
              <a:t>MeetUp January 2021 | Playwright browser automation</a:t>
            </a:r>
            <a:endParaRPr lang="nl-NL"/>
          </a:p>
        </p:txBody>
      </p:sp>
      <p:sp>
        <p:nvSpPr>
          <p:cNvPr id="9" name="Slide Number Placeholder 8"/>
          <p:cNvSpPr>
            <a:spLocks noGrp="1"/>
          </p:cNvSpPr>
          <p:nvPr>
            <p:ph type="sldNum" sz="quarter" idx="12"/>
          </p:nvPr>
        </p:nvSpPr>
        <p:spPr/>
        <p:txBody>
          <a:bodyPr/>
          <a:lstStyle/>
          <a:p>
            <a:fld id="{14F1411D-0280-154F-AEAC-4C20B7AA46B2}" type="slidenum">
              <a:rPr lang="nl-NL" smtClean="0"/>
              <a:t>‹#›</a:t>
            </a:fld>
            <a:endParaRPr lang="nl-NL"/>
          </a:p>
        </p:txBody>
      </p:sp>
      <p:sp>
        <p:nvSpPr>
          <p:cNvPr id="10" name="Title 1"/>
          <p:cNvSpPr>
            <a:spLocks noGrp="1"/>
          </p:cNvSpPr>
          <p:nvPr>
            <p:ph type="title" hasCustomPrompt="1"/>
          </p:nvPr>
        </p:nvSpPr>
        <p:spPr>
          <a:xfrm>
            <a:off x="719999" y="288000"/>
            <a:ext cx="6624000" cy="504000"/>
          </a:xfrm>
        </p:spPr>
        <p:txBody>
          <a:bodyPr/>
          <a:lstStyle/>
          <a:p>
            <a:r>
              <a:rPr lang="nl-NL" dirty="0"/>
              <a:t>TITELSTIJL VAN MODEL BEWERKEN</a:t>
            </a:r>
            <a:endParaRPr lang="en-US" dirty="0"/>
          </a:p>
        </p:txBody>
      </p:sp>
      <p:sp>
        <p:nvSpPr>
          <p:cNvPr id="11" name="Content Placeholder 2"/>
          <p:cNvSpPr>
            <a:spLocks noGrp="1"/>
          </p:cNvSpPr>
          <p:nvPr>
            <p:ph idx="1"/>
          </p:nvPr>
        </p:nvSpPr>
        <p:spPr>
          <a:xfrm>
            <a:off x="720003" y="1224000"/>
            <a:ext cx="3744993" cy="34919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2"/>
          <p:cNvSpPr>
            <a:spLocks noGrp="1"/>
          </p:cNvSpPr>
          <p:nvPr>
            <p:ph type="body" idx="13"/>
          </p:nvPr>
        </p:nvSpPr>
        <p:spPr>
          <a:xfrm>
            <a:off x="719998" y="936000"/>
            <a:ext cx="3744995" cy="288000"/>
          </a:xfrm>
        </p:spPr>
        <p:txBody>
          <a:bodyPr anchor="t" anchorCtr="0"/>
          <a:lstStyle>
            <a:lvl1pPr marL="0" indent="0">
              <a:buNone/>
              <a:defRPr sz="15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3" name="Content Placeholder 2"/>
          <p:cNvSpPr>
            <a:spLocks noGrp="1"/>
          </p:cNvSpPr>
          <p:nvPr>
            <p:ph idx="14"/>
          </p:nvPr>
        </p:nvSpPr>
        <p:spPr>
          <a:xfrm>
            <a:off x="4679007" y="1224000"/>
            <a:ext cx="3744993" cy="34919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2"/>
          <p:cNvSpPr>
            <a:spLocks noGrp="1"/>
          </p:cNvSpPr>
          <p:nvPr>
            <p:ph type="body" idx="15"/>
          </p:nvPr>
        </p:nvSpPr>
        <p:spPr>
          <a:xfrm>
            <a:off x="4679004" y="936000"/>
            <a:ext cx="3744995" cy="288000"/>
          </a:xfrm>
        </p:spPr>
        <p:txBody>
          <a:bodyPr anchor="t" anchorCtr="0"/>
          <a:lstStyle>
            <a:lvl1pPr marL="0" indent="0">
              <a:buNone/>
              <a:defRPr sz="15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Tree>
    <p:extLst>
      <p:ext uri="{BB962C8B-B14F-4D97-AF65-F5344CB8AC3E}">
        <p14:creationId xmlns:p14="http://schemas.microsoft.com/office/powerpoint/2010/main" val="14738976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ee kolommen met afbeeldingen">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720000" y="792000"/>
            <a:ext cx="3744000" cy="1584000"/>
          </a:xfrm>
          <a:solidFill>
            <a:schemeClr val="bg1">
              <a:lumMod val="85000"/>
            </a:schemeClr>
          </a:solidFill>
        </p:spPr>
        <p:txBody>
          <a:bodyPr lIns="360000" tIns="360000"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5" name="Date Placeholder 4"/>
          <p:cNvSpPr>
            <a:spLocks noGrp="1"/>
          </p:cNvSpPr>
          <p:nvPr>
            <p:ph type="dt" sz="half" idx="10"/>
          </p:nvPr>
        </p:nvSpPr>
        <p:spPr/>
        <p:txBody>
          <a:bodyPr/>
          <a:lstStyle/>
          <a:p>
            <a:fld id="{25BADC8B-C2C9-40EF-A247-A5FCC803D7C9}" type="datetime1">
              <a:rPr lang="en-US" smtClean="0"/>
              <a:t>13-Jan-21</a:t>
            </a:fld>
            <a:endParaRPr lang="nl-NL"/>
          </a:p>
        </p:txBody>
      </p:sp>
      <p:sp>
        <p:nvSpPr>
          <p:cNvPr id="6" name="Footer Placeholder 5"/>
          <p:cNvSpPr>
            <a:spLocks noGrp="1"/>
          </p:cNvSpPr>
          <p:nvPr>
            <p:ph type="ftr" sz="quarter" idx="11"/>
          </p:nvPr>
        </p:nvSpPr>
        <p:spPr/>
        <p:txBody>
          <a:bodyPr/>
          <a:lstStyle/>
          <a:p>
            <a:r>
              <a:rPr lang="en-US"/>
              <a:t>MeetUp January 2021 | Playwright browser automation</a:t>
            </a:r>
            <a:endParaRPr lang="nl-NL"/>
          </a:p>
        </p:txBody>
      </p:sp>
      <p:sp>
        <p:nvSpPr>
          <p:cNvPr id="7" name="Slide Number Placeholder 6"/>
          <p:cNvSpPr>
            <a:spLocks noGrp="1"/>
          </p:cNvSpPr>
          <p:nvPr>
            <p:ph type="sldNum" sz="quarter" idx="12"/>
          </p:nvPr>
        </p:nvSpPr>
        <p:spPr/>
        <p:txBody>
          <a:bodyPr/>
          <a:lstStyle/>
          <a:p>
            <a:fld id="{14F1411D-0280-154F-AEAC-4C20B7AA46B2}" type="slidenum">
              <a:rPr lang="nl-NL" smtClean="0"/>
              <a:t>‹#›</a:t>
            </a:fld>
            <a:endParaRPr lang="nl-NL"/>
          </a:p>
        </p:txBody>
      </p:sp>
      <p:sp>
        <p:nvSpPr>
          <p:cNvPr id="8" name="Title 1"/>
          <p:cNvSpPr>
            <a:spLocks noGrp="1"/>
          </p:cNvSpPr>
          <p:nvPr>
            <p:ph type="title" hasCustomPrompt="1"/>
          </p:nvPr>
        </p:nvSpPr>
        <p:spPr>
          <a:xfrm>
            <a:off x="720000" y="288000"/>
            <a:ext cx="6623999" cy="503999"/>
          </a:xfrm>
        </p:spPr>
        <p:txBody>
          <a:bodyPr anchor="ctr" anchorCtr="0"/>
          <a:lstStyle>
            <a:lvl1pPr>
              <a:defRPr sz="1800"/>
            </a:lvl1pPr>
          </a:lstStyle>
          <a:p>
            <a:r>
              <a:rPr lang="nl-NL" dirty="0"/>
              <a:t>TITELSTIJL VAN MODEL BEWERKEN</a:t>
            </a:r>
            <a:endParaRPr lang="en-US" dirty="0"/>
          </a:p>
        </p:txBody>
      </p:sp>
      <p:sp>
        <p:nvSpPr>
          <p:cNvPr id="9" name="Picture Placeholder 2"/>
          <p:cNvSpPr>
            <a:spLocks noGrp="1" noChangeAspect="1"/>
          </p:cNvSpPr>
          <p:nvPr>
            <p:ph type="pic" idx="13"/>
          </p:nvPr>
        </p:nvSpPr>
        <p:spPr>
          <a:xfrm>
            <a:off x="4680000" y="792000"/>
            <a:ext cx="3744000" cy="1584000"/>
          </a:xfrm>
          <a:solidFill>
            <a:schemeClr val="bg1">
              <a:lumMod val="85000"/>
            </a:schemeClr>
          </a:solidFill>
        </p:spPr>
        <p:txBody>
          <a:bodyPr lIns="360000" tIns="360000"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10" name="Content Placeholder 2"/>
          <p:cNvSpPr>
            <a:spLocks noGrp="1"/>
          </p:cNvSpPr>
          <p:nvPr>
            <p:ph idx="14"/>
          </p:nvPr>
        </p:nvSpPr>
        <p:spPr>
          <a:xfrm>
            <a:off x="720003" y="2700000"/>
            <a:ext cx="3743997" cy="2016000"/>
          </a:xfrm>
        </p:spPr>
        <p:txBody>
          <a:bodyPr/>
          <a:lstStyle>
            <a:lvl1pPr>
              <a:defRPr sz="1300"/>
            </a:lvl1pPr>
            <a:lvl2pPr>
              <a:defRPr sz="1300"/>
            </a:lvl2pPr>
            <a:lvl3pPr>
              <a:defRPr sz="1300"/>
            </a:lvl3pPr>
            <a:lvl4pPr>
              <a:defRPr sz="1300"/>
            </a:lvl4pPr>
            <a:lvl5pPr>
              <a:defRPr sz="13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2"/>
          <p:cNvSpPr>
            <a:spLocks noGrp="1"/>
          </p:cNvSpPr>
          <p:nvPr>
            <p:ph type="body" idx="16"/>
          </p:nvPr>
        </p:nvSpPr>
        <p:spPr>
          <a:xfrm>
            <a:off x="719998" y="2448000"/>
            <a:ext cx="3744000" cy="252000"/>
          </a:xfrm>
        </p:spPr>
        <p:txBody>
          <a:bodyPr anchor="t" anchorCtr="0"/>
          <a:lstStyle>
            <a:lvl1pPr marL="0" indent="0">
              <a:buNone/>
              <a:defRPr sz="13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3" name="Content Placeholder 2"/>
          <p:cNvSpPr>
            <a:spLocks noGrp="1"/>
          </p:cNvSpPr>
          <p:nvPr>
            <p:ph idx="17"/>
          </p:nvPr>
        </p:nvSpPr>
        <p:spPr>
          <a:xfrm>
            <a:off x="4680005" y="2700000"/>
            <a:ext cx="3743997" cy="2016000"/>
          </a:xfrm>
        </p:spPr>
        <p:txBody>
          <a:bodyPr/>
          <a:lstStyle>
            <a:lvl1pPr>
              <a:defRPr sz="1300"/>
            </a:lvl1pPr>
            <a:lvl2pPr>
              <a:defRPr sz="1300"/>
            </a:lvl2pPr>
            <a:lvl3pPr>
              <a:defRPr sz="1300"/>
            </a:lvl3pPr>
            <a:lvl4pPr>
              <a:defRPr sz="1300"/>
            </a:lvl4pPr>
            <a:lvl5pPr>
              <a:defRPr sz="13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2"/>
          <p:cNvSpPr>
            <a:spLocks noGrp="1"/>
          </p:cNvSpPr>
          <p:nvPr>
            <p:ph type="body" idx="18"/>
          </p:nvPr>
        </p:nvSpPr>
        <p:spPr>
          <a:xfrm>
            <a:off x="4680000" y="2448000"/>
            <a:ext cx="3744000" cy="252000"/>
          </a:xfrm>
        </p:spPr>
        <p:txBody>
          <a:bodyPr anchor="t" anchorCtr="0"/>
          <a:lstStyle>
            <a:lvl1pPr marL="0" indent="0">
              <a:buNone/>
              <a:defRPr sz="13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Tree>
    <p:extLst>
      <p:ext uri="{BB962C8B-B14F-4D97-AF65-F5344CB8AC3E}">
        <p14:creationId xmlns:p14="http://schemas.microsoft.com/office/powerpoint/2010/main" val="18843469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Quote">
    <p:spTree>
      <p:nvGrpSpPr>
        <p:cNvPr id="1" name=""/>
        <p:cNvGrpSpPr/>
        <p:nvPr/>
      </p:nvGrpSpPr>
      <p:grpSpPr>
        <a:xfrm>
          <a:off x="0" y="0"/>
          <a:ext cx="0" cy="0"/>
          <a:chOff x="0" y="0"/>
          <a:chExt cx="0" cy="0"/>
        </a:xfrm>
      </p:grpSpPr>
      <p:sp>
        <p:nvSpPr>
          <p:cNvPr id="10" name="Rectangle 9"/>
          <p:cNvSpPr/>
          <p:nvPr userDrawn="1"/>
        </p:nvSpPr>
        <p:spPr>
          <a:xfrm>
            <a:off x="0" y="812800"/>
            <a:ext cx="9144000" cy="3352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966716"/>
            <a:ext cx="9144000" cy="176784"/>
          </a:xfrm>
          <a:prstGeom prst="rect">
            <a:avLst/>
          </a:prstGeom>
        </p:spPr>
      </p:pic>
      <p:sp>
        <p:nvSpPr>
          <p:cNvPr id="2" name="Title 1"/>
          <p:cNvSpPr>
            <a:spLocks noGrp="1"/>
          </p:cNvSpPr>
          <p:nvPr>
            <p:ph type="title" hasCustomPrompt="1"/>
          </p:nvPr>
        </p:nvSpPr>
        <p:spPr>
          <a:xfrm>
            <a:off x="720001" y="1115998"/>
            <a:ext cx="7703999" cy="2520000"/>
          </a:xfrm>
        </p:spPr>
        <p:txBody>
          <a:bodyPr anchor="t" anchorCtr="0"/>
          <a:lstStyle>
            <a:lvl1pPr>
              <a:lnSpc>
                <a:spcPct val="105000"/>
              </a:lnSpc>
              <a:defRPr sz="3000">
                <a:solidFill>
                  <a:schemeClr val="bg1"/>
                </a:solidFill>
              </a:defRPr>
            </a:lvl1pPr>
          </a:lstStyle>
          <a:p>
            <a:r>
              <a:rPr lang="nl-NL" noProof="0" dirty="0"/>
              <a:t>CLICK TO EDIT MASTER TITLE STYLE</a:t>
            </a:r>
          </a:p>
        </p:txBody>
      </p:sp>
      <p:sp>
        <p:nvSpPr>
          <p:cNvPr id="5" name="Date Placeholder 4"/>
          <p:cNvSpPr>
            <a:spLocks noGrp="1"/>
          </p:cNvSpPr>
          <p:nvPr>
            <p:ph type="dt" sz="half" idx="10"/>
          </p:nvPr>
        </p:nvSpPr>
        <p:spPr/>
        <p:txBody>
          <a:bodyPr/>
          <a:lstStyle/>
          <a:p>
            <a:fld id="{50679249-3473-4FDE-8CD3-ACC520BE4D59}" type="datetime1">
              <a:rPr lang="en-US" noProof="0" smtClean="0"/>
              <a:t>13-Jan-21</a:t>
            </a:fld>
            <a:endParaRPr lang="nl-NL" noProof="0" dirty="0"/>
          </a:p>
        </p:txBody>
      </p:sp>
      <p:sp>
        <p:nvSpPr>
          <p:cNvPr id="6" name="Footer Placeholder 5"/>
          <p:cNvSpPr>
            <a:spLocks noGrp="1"/>
          </p:cNvSpPr>
          <p:nvPr>
            <p:ph type="ftr" sz="quarter" idx="11"/>
          </p:nvPr>
        </p:nvSpPr>
        <p:spPr/>
        <p:txBody>
          <a:bodyPr/>
          <a:lstStyle/>
          <a:p>
            <a:r>
              <a:rPr lang="en-US" noProof="0"/>
              <a:t>MeetUp January 2021 | Playwright browser automation</a:t>
            </a:r>
            <a:endParaRPr lang="nl-NL" noProof="0" dirty="0"/>
          </a:p>
        </p:txBody>
      </p:sp>
      <p:sp>
        <p:nvSpPr>
          <p:cNvPr id="7" name="Slide Number Placeholder 6"/>
          <p:cNvSpPr>
            <a:spLocks noGrp="1"/>
          </p:cNvSpPr>
          <p:nvPr>
            <p:ph type="sldNum" sz="quarter" idx="12"/>
          </p:nvPr>
        </p:nvSpPr>
        <p:spPr/>
        <p:txBody>
          <a:bodyPr/>
          <a:lstStyle/>
          <a:p>
            <a:fld id="{14F1411D-0280-154F-AEAC-4C20B7AA46B2}" type="slidenum">
              <a:rPr lang="nl-NL" noProof="0" smtClean="0"/>
              <a:t>‹#›</a:t>
            </a:fld>
            <a:endParaRPr lang="nl-NL" noProof="0" dirty="0"/>
          </a:p>
        </p:txBody>
      </p:sp>
      <p:pic>
        <p:nvPicPr>
          <p:cNvPr id="11" name="Picture 10"/>
          <p:cNvPicPr>
            <a:picLocks noChangeAspect="1"/>
          </p:cNvPicPr>
          <p:nvPr userDrawn="1"/>
        </p:nvPicPr>
        <p:blipFill>
          <a:blip r:embed="rId3"/>
          <a:srcRect/>
          <a:stretch/>
        </p:blipFill>
        <p:spPr>
          <a:xfrm>
            <a:off x="648000" y="109047"/>
            <a:ext cx="2880360" cy="647129"/>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3.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16"/>
          <a:srcRect/>
          <a:stretch/>
        </p:blipFill>
        <p:spPr>
          <a:xfrm>
            <a:off x="7200000" y="363387"/>
            <a:ext cx="1258824" cy="279738"/>
          </a:xfrm>
          <a:prstGeom prst="rect">
            <a:avLst/>
          </a:prstGeom>
        </p:spPr>
      </p:pic>
      <p:pic>
        <p:nvPicPr>
          <p:cNvPr id="11" name="Picture 10"/>
          <p:cNvPicPr>
            <a:picLocks noChangeAspect="1"/>
          </p:cNvPicPr>
          <p:nvPr userDrawn="1"/>
        </p:nvPicPr>
        <p:blipFill>
          <a:blip r:embed="rId17">
            <a:extLst>
              <a:ext uri="{28A0092B-C50C-407E-A947-70E740481C1C}">
                <a14:useLocalDpi xmlns:a14="http://schemas.microsoft.com/office/drawing/2010/main" val="0"/>
              </a:ext>
            </a:extLst>
          </a:blip>
          <a:stretch>
            <a:fillRect/>
          </a:stretch>
        </p:blipFill>
        <p:spPr>
          <a:xfrm>
            <a:off x="0" y="4966716"/>
            <a:ext cx="9144000" cy="176784"/>
          </a:xfrm>
          <a:prstGeom prst="rect">
            <a:avLst/>
          </a:prstGeom>
          <a:blipFill>
            <a:blip r:embed="rId18">
              <a:alphaModFix amt="45000"/>
            </a:blip>
            <a:stretch>
              <a:fillRect/>
            </a:stretch>
          </a:blipFill>
        </p:spPr>
      </p:pic>
      <p:sp>
        <p:nvSpPr>
          <p:cNvPr id="2" name="Title Placeholder 1"/>
          <p:cNvSpPr>
            <a:spLocks noGrp="1"/>
          </p:cNvSpPr>
          <p:nvPr>
            <p:ph type="title"/>
          </p:nvPr>
        </p:nvSpPr>
        <p:spPr>
          <a:xfrm>
            <a:off x="719999" y="288000"/>
            <a:ext cx="6624000" cy="504000"/>
          </a:xfrm>
          <a:prstGeom prst="rect">
            <a:avLst/>
          </a:prstGeom>
        </p:spPr>
        <p:txBody>
          <a:bodyPr vert="horz" lIns="0" tIns="0" rIns="0" bIns="0" rtlCol="0" anchor="ctr" anchorCtr="0">
            <a:noAutofit/>
          </a:bodyPr>
          <a:lstStyle/>
          <a:p>
            <a:r>
              <a:rPr lang="nl-NL" dirty="0"/>
              <a:t>TITELSTIJL VAN MODEL BEWERKEN</a:t>
            </a:r>
            <a:endParaRPr lang="en-US" dirty="0"/>
          </a:p>
        </p:txBody>
      </p:sp>
      <p:sp>
        <p:nvSpPr>
          <p:cNvPr id="3" name="Text Placeholder 2"/>
          <p:cNvSpPr>
            <a:spLocks noGrp="1"/>
          </p:cNvSpPr>
          <p:nvPr>
            <p:ph type="body" idx="1"/>
          </p:nvPr>
        </p:nvSpPr>
        <p:spPr>
          <a:xfrm>
            <a:off x="720003" y="936000"/>
            <a:ext cx="6623999" cy="3780000"/>
          </a:xfrm>
          <a:prstGeom prst="rect">
            <a:avLst/>
          </a:prstGeom>
        </p:spPr>
        <p:txBody>
          <a:bodyPr vert="horz" lIns="0" tIns="0" rIns="0" bIns="0" rtlCol="0" anchor="t" anchorCtr="0">
            <a:noAutofit/>
          </a:bodyPr>
          <a:lstStyle/>
          <a:p>
            <a:pPr lvl="0"/>
            <a:r>
              <a:rPr lang="nl-NL" dirty="0"/>
              <a:t>Klik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endParaRPr lang="en-US" dirty="0"/>
          </a:p>
        </p:txBody>
      </p:sp>
      <p:sp>
        <p:nvSpPr>
          <p:cNvPr id="4" name="Date Placeholder 3"/>
          <p:cNvSpPr>
            <a:spLocks noGrp="1"/>
          </p:cNvSpPr>
          <p:nvPr>
            <p:ph type="dt" sz="half" idx="2"/>
          </p:nvPr>
        </p:nvSpPr>
        <p:spPr>
          <a:xfrm>
            <a:off x="3744000" y="5004000"/>
            <a:ext cx="1224000" cy="108000"/>
          </a:xfrm>
          <a:prstGeom prst="rect">
            <a:avLst/>
          </a:prstGeom>
        </p:spPr>
        <p:txBody>
          <a:bodyPr vert="horz" lIns="0" tIns="0" rIns="0" bIns="0" rtlCol="0" anchor="t" anchorCtr="0">
            <a:noAutofit/>
          </a:bodyPr>
          <a:lstStyle>
            <a:lvl1pPr algn="l">
              <a:defRPr sz="600">
                <a:solidFill>
                  <a:schemeClr val="bg1"/>
                </a:solidFill>
              </a:defRPr>
            </a:lvl1pPr>
          </a:lstStyle>
          <a:p>
            <a:fld id="{54EEF0FA-E186-4B4F-9EB6-B3651A81738B}" type="datetime1">
              <a:rPr lang="en-US" smtClean="0"/>
              <a:t>13-Jan-21</a:t>
            </a:fld>
            <a:endParaRPr lang="nl-NL"/>
          </a:p>
        </p:txBody>
      </p:sp>
      <p:sp>
        <p:nvSpPr>
          <p:cNvPr id="5" name="Footer Placeholder 4"/>
          <p:cNvSpPr>
            <a:spLocks noGrp="1"/>
          </p:cNvSpPr>
          <p:nvPr>
            <p:ph type="ftr" sz="quarter" idx="3"/>
          </p:nvPr>
        </p:nvSpPr>
        <p:spPr>
          <a:xfrm>
            <a:off x="4968000" y="5004000"/>
            <a:ext cx="3240000" cy="108000"/>
          </a:xfrm>
          <a:prstGeom prst="rect">
            <a:avLst/>
          </a:prstGeom>
        </p:spPr>
        <p:txBody>
          <a:bodyPr vert="horz" lIns="0" tIns="0" rIns="0" bIns="0" rtlCol="0" anchor="t" anchorCtr="0">
            <a:noAutofit/>
          </a:bodyPr>
          <a:lstStyle>
            <a:lvl1pPr algn="r">
              <a:defRPr sz="600">
                <a:solidFill>
                  <a:schemeClr val="bg1"/>
                </a:solidFill>
              </a:defRPr>
            </a:lvl1pPr>
          </a:lstStyle>
          <a:p>
            <a:r>
              <a:rPr lang="en-US"/>
              <a:t>MeetUp January 2021 | Playwright browser automation</a:t>
            </a:r>
            <a:endParaRPr lang="nl-NL" dirty="0"/>
          </a:p>
        </p:txBody>
      </p:sp>
      <p:sp>
        <p:nvSpPr>
          <p:cNvPr id="6" name="Slide Number Placeholder 5"/>
          <p:cNvSpPr>
            <a:spLocks noGrp="1"/>
          </p:cNvSpPr>
          <p:nvPr>
            <p:ph type="sldNum" sz="quarter" idx="4"/>
          </p:nvPr>
        </p:nvSpPr>
        <p:spPr>
          <a:xfrm>
            <a:off x="8280000" y="5004000"/>
            <a:ext cx="144000" cy="108000"/>
          </a:xfrm>
          <a:prstGeom prst="rect">
            <a:avLst/>
          </a:prstGeom>
        </p:spPr>
        <p:txBody>
          <a:bodyPr vert="horz" lIns="0" tIns="0" rIns="0" bIns="0" rtlCol="0" anchor="t" anchorCtr="0">
            <a:noAutofit/>
          </a:bodyPr>
          <a:lstStyle>
            <a:lvl1pPr algn="r">
              <a:defRPr sz="600">
                <a:solidFill>
                  <a:schemeClr val="bg1"/>
                </a:solidFill>
              </a:defRPr>
            </a:lvl1pPr>
          </a:lstStyle>
          <a:p>
            <a:fld id="{14F1411D-0280-154F-AEAC-4C20B7AA46B2}" type="slidenum">
              <a:rPr lang="nl-NL" smtClean="0"/>
              <a:pPr/>
              <a:t>‹#›</a:t>
            </a:fld>
            <a:endParaRPr lang="nl-NL" dirty="0"/>
          </a:p>
        </p:txBody>
      </p:sp>
      <p:cxnSp>
        <p:nvCxnSpPr>
          <p:cNvPr id="10" name="Straight Connector 9"/>
          <p:cNvCxnSpPr/>
          <p:nvPr userDrawn="1"/>
        </p:nvCxnSpPr>
        <p:spPr>
          <a:xfrm>
            <a:off x="8244000" y="5004000"/>
            <a:ext cx="0" cy="9000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2555708"/>
      </p:ext>
    </p:extLst>
  </p:cSld>
  <p:clrMap bg1="lt1" tx1="dk1" bg2="lt2" tx2="dk2" accent1="accent1" accent2="accent2" accent3="accent3" accent4="accent4" accent5="accent5" accent6="accent6" hlink="hlink" folHlink="folHlink"/>
  <p:sldLayoutIdLst>
    <p:sldLayoutId id="2147483673" r:id="rId1"/>
    <p:sldLayoutId id="2147483690" r:id="rId2"/>
    <p:sldLayoutId id="2147483687" r:id="rId3"/>
    <p:sldLayoutId id="2147483674" r:id="rId4"/>
    <p:sldLayoutId id="2147483689" r:id="rId5"/>
    <p:sldLayoutId id="2147483686" r:id="rId6"/>
    <p:sldLayoutId id="2147483677" r:id="rId7"/>
    <p:sldLayoutId id="2147483681" r:id="rId8"/>
    <p:sldLayoutId id="2147483691" r:id="rId9"/>
    <p:sldLayoutId id="2147483682" r:id="rId10"/>
    <p:sldLayoutId id="2147483680" r:id="rId11"/>
    <p:sldLayoutId id="2147483684" r:id="rId12"/>
    <p:sldLayoutId id="2147483685" r:id="rId13"/>
    <p:sldLayoutId id="2147483688" r:id="rId14"/>
  </p:sldLayoutIdLst>
  <p:hf sldNum="0" hdr="0" dt="0"/>
  <p:txStyles>
    <p:titleStyle>
      <a:lvl1pPr algn="l" defTabSz="685800" rtl="0" eaLnBrk="1" latinLnBrk="0" hangingPunct="1">
        <a:lnSpc>
          <a:spcPct val="85000"/>
        </a:lnSpc>
        <a:spcBef>
          <a:spcPct val="0"/>
        </a:spcBef>
        <a:buNone/>
        <a:defRPr sz="1800" b="1" kern="1200">
          <a:solidFill>
            <a:schemeClr val="tx2"/>
          </a:solidFill>
          <a:latin typeface="+mj-lt"/>
          <a:ea typeface="+mj-ea"/>
          <a:cs typeface="+mj-cs"/>
        </a:defRPr>
      </a:lvl1pPr>
    </p:titleStyle>
    <p:bodyStyle>
      <a:lvl1pPr marL="18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1pPr>
      <a:lvl2pPr marL="36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2pPr>
      <a:lvl3pPr marL="54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3pPr>
      <a:lvl4pPr marL="72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4pPr>
      <a:lvl5pPr marL="90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jpe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6.jpeg"/><Relationship Id="rId1" Type="http://schemas.openxmlformats.org/officeDocument/2006/relationships/slideLayout" Target="../slideLayouts/slideLayout5.xml"/><Relationship Id="rId4" Type="http://schemas.openxmlformats.org/officeDocument/2006/relationships/image" Target="../media/image34.png"/></Relationships>
</file>

<file path=ppt/slides/_rels/slide11.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8.png"/><Relationship Id="rId7" Type="http://schemas.openxmlformats.org/officeDocument/2006/relationships/image" Target="../media/image37.png"/><Relationship Id="rId2" Type="http://schemas.openxmlformats.org/officeDocument/2006/relationships/image" Target="../media/image18.png"/><Relationship Id="rId1" Type="http://schemas.openxmlformats.org/officeDocument/2006/relationships/slideLayout" Target="../slideLayouts/slideLayout5.xml"/><Relationship Id="rId6" Type="http://schemas.openxmlformats.org/officeDocument/2006/relationships/image" Target="../media/image36.png"/><Relationship Id="rId5" Type="http://schemas.openxmlformats.org/officeDocument/2006/relationships/image" Target="../media/image35.jpeg"/><Relationship Id="rId4" Type="http://schemas.openxmlformats.org/officeDocument/2006/relationships/image" Target="../media/image32.png"/><Relationship Id="rId9" Type="http://schemas.openxmlformats.org/officeDocument/2006/relationships/image" Target="../media/image38.png"/></Relationships>
</file>

<file path=ppt/slides/_rels/slide12.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8.png"/><Relationship Id="rId1" Type="http://schemas.openxmlformats.org/officeDocument/2006/relationships/slideLayout" Target="../slideLayouts/slideLayout5.xml"/><Relationship Id="rId6" Type="http://schemas.openxmlformats.org/officeDocument/2006/relationships/image" Target="../media/image39.jpeg"/><Relationship Id="rId5" Type="http://schemas.openxmlformats.org/officeDocument/2006/relationships/image" Target="../media/image35.jpeg"/><Relationship Id="rId4" Type="http://schemas.openxmlformats.org/officeDocument/2006/relationships/image" Target="../media/image32.png"/></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39.jpeg"/><Relationship Id="rId2" Type="http://schemas.openxmlformats.org/officeDocument/2006/relationships/image" Target="../media/image18.png"/><Relationship Id="rId1" Type="http://schemas.openxmlformats.org/officeDocument/2006/relationships/slideLayout" Target="../slideLayouts/slideLayout5.xml"/><Relationship Id="rId6" Type="http://schemas.openxmlformats.org/officeDocument/2006/relationships/image" Target="../media/image11.png"/><Relationship Id="rId5" Type="http://schemas.openxmlformats.org/officeDocument/2006/relationships/image" Target="../media/image35.jpeg"/><Relationship Id="rId4" Type="http://schemas.openxmlformats.org/officeDocument/2006/relationships/image" Target="../media/image32.png"/></Relationships>
</file>

<file path=ppt/slides/_rels/slide15.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18.png"/><Relationship Id="rId7" Type="http://schemas.openxmlformats.org/officeDocument/2006/relationships/image" Target="../media/image11.png"/><Relationship Id="rId2" Type="http://schemas.openxmlformats.org/officeDocument/2006/relationships/image" Target="../media/image39.jpeg"/><Relationship Id="rId1" Type="http://schemas.openxmlformats.org/officeDocument/2006/relationships/slideLayout" Target="../slideLayouts/slideLayout5.xml"/><Relationship Id="rId6" Type="http://schemas.openxmlformats.org/officeDocument/2006/relationships/image" Target="../media/image35.jpeg"/><Relationship Id="rId5" Type="http://schemas.openxmlformats.org/officeDocument/2006/relationships/image" Target="../media/image32.png"/><Relationship Id="rId4" Type="http://schemas.openxmlformats.org/officeDocument/2006/relationships/image" Target="../media/image8.png"/><Relationship Id="rId9" Type="http://schemas.openxmlformats.org/officeDocument/2006/relationships/image" Target="../media/image41.png"/></Relationships>
</file>

<file path=ppt/slides/_rels/slide1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9.jpe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18.png"/><Relationship Id="rId7" Type="http://schemas.openxmlformats.org/officeDocument/2006/relationships/image" Target="../media/image43.png"/><Relationship Id="rId2" Type="http://schemas.openxmlformats.org/officeDocument/2006/relationships/image" Target="../media/image39.jpeg"/><Relationship Id="rId1" Type="http://schemas.openxmlformats.org/officeDocument/2006/relationships/slideLayout" Target="../slideLayouts/slideLayout5.xml"/><Relationship Id="rId6" Type="http://schemas.openxmlformats.org/officeDocument/2006/relationships/image" Target="../media/image35.jpeg"/><Relationship Id="rId5" Type="http://schemas.openxmlformats.org/officeDocument/2006/relationships/image" Target="../media/image32.png"/><Relationship Id="rId4" Type="http://schemas.openxmlformats.org/officeDocument/2006/relationships/image" Target="../media/image8.png"/><Relationship Id="rId9" Type="http://schemas.openxmlformats.org/officeDocument/2006/relationships/image" Target="../media/image44.png"/></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8.png"/><Relationship Id="rId1" Type="http://schemas.openxmlformats.org/officeDocument/2006/relationships/slideLayout" Target="../slideLayouts/slideLayout5.xml"/><Relationship Id="rId4" Type="http://schemas.openxmlformats.org/officeDocument/2006/relationships/image" Target="../media/image46.png"/></Relationships>
</file>

<file path=ppt/slides/_rels/slide2.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jpeg"/><Relationship Id="rId2" Type="http://schemas.openxmlformats.org/officeDocument/2006/relationships/image" Target="../media/image12.png"/><Relationship Id="rId1" Type="http://schemas.openxmlformats.org/officeDocument/2006/relationships/slideLayout" Target="../slideLayouts/slideLayout9.xml"/><Relationship Id="rId6" Type="http://schemas.openxmlformats.org/officeDocument/2006/relationships/image" Target="../media/image16.png"/><Relationship Id="rId5" Type="http://schemas.openxmlformats.org/officeDocument/2006/relationships/image" Target="../media/image15.jpeg"/><Relationship Id="rId4" Type="http://schemas.openxmlformats.org/officeDocument/2006/relationships/image" Target="../media/image14.png"/><Relationship Id="rId9" Type="http://schemas.openxmlformats.org/officeDocument/2006/relationships/image" Target="../media/image19.png"/></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2.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8.png"/><Relationship Id="rId1" Type="http://schemas.openxmlformats.org/officeDocument/2006/relationships/slideLayout" Target="../slideLayouts/slideLayout5.xml"/><Relationship Id="rId5" Type="http://schemas.openxmlformats.org/officeDocument/2006/relationships/image" Target="../media/image8.png"/><Relationship Id="rId4" Type="http://schemas.openxmlformats.org/officeDocument/2006/relationships/image" Target="../media/image47.jpeg"/></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8.png"/><Relationship Id="rId1" Type="http://schemas.openxmlformats.org/officeDocument/2006/relationships/slideLayout" Target="../slideLayouts/slideLayout5.xml"/><Relationship Id="rId5" Type="http://schemas.openxmlformats.org/officeDocument/2006/relationships/image" Target="../media/image8.png"/><Relationship Id="rId4" Type="http://schemas.openxmlformats.org/officeDocument/2006/relationships/image" Target="../media/image47.jpeg"/></Relationships>
</file>

<file path=ppt/slides/_rels/slide2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jpe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8" Type="http://schemas.openxmlformats.org/officeDocument/2006/relationships/image" Target="../media/image55.png"/><Relationship Id="rId13" Type="http://schemas.openxmlformats.org/officeDocument/2006/relationships/image" Target="../media/image60.png"/><Relationship Id="rId3" Type="http://schemas.openxmlformats.org/officeDocument/2006/relationships/image" Target="../media/image18.png"/><Relationship Id="rId7" Type="http://schemas.openxmlformats.org/officeDocument/2006/relationships/image" Target="../media/image54.svg"/><Relationship Id="rId12" Type="http://schemas.openxmlformats.org/officeDocument/2006/relationships/image" Target="../media/image59.png"/><Relationship Id="rId17" Type="http://schemas.openxmlformats.org/officeDocument/2006/relationships/image" Target="../media/image64.png"/><Relationship Id="rId2" Type="http://schemas.openxmlformats.org/officeDocument/2006/relationships/image" Target="../media/image52.png"/><Relationship Id="rId16" Type="http://schemas.openxmlformats.org/officeDocument/2006/relationships/image" Target="../media/image63.png"/><Relationship Id="rId1" Type="http://schemas.openxmlformats.org/officeDocument/2006/relationships/slideLayout" Target="../slideLayouts/slideLayout5.xml"/><Relationship Id="rId6" Type="http://schemas.openxmlformats.org/officeDocument/2006/relationships/image" Target="../media/image53.png"/><Relationship Id="rId11" Type="http://schemas.openxmlformats.org/officeDocument/2006/relationships/image" Target="../media/image58.png"/><Relationship Id="rId5" Type="http://schemas.openxmlformats.org/officeDocument/2006/relationships/image" Target="../media/image32.png"/><Relationship Id="rId15" Type="http://schemas.openxmlformats.org/officeDocument/2006/relationships/image" Target="../media/image62.png"/><Relationship Id="rId10" Type="http://schemas.openxmlformats.org/officeDocument/2006/relationships/image" Target="../media/image57.jpeg"/><Relationship Id="rId4" Type="http://schemas.openxmlformats.org/officeDocument/2006/relationships/image" Target="../media/image8.png"/><Relationship Id="rId9" Type="http://schemas.openxmlformats.org/officeDocument/2006/relationships/image" Target="../media/image56.svg"/><Relationship Id="rId14" Type="http://schemas.openxmlformats.org/officeDocument/2006/relationships/image" Target="../media/image6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gif"/><Relationship Id="rId1" Type="http://schemas.openxmlformats.org/officeDocument/2006/relationships/slideLayout" Target="../slideLayouts/slideLayout5.xml"/><Relationship Id="rId4" Type="http://schemas.openxmlformats.org/officeDocument/2006/relationships/image" Target="../media/image6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5.xml"/><Relationship Id="rId4" Type="http://schemas.openxmlformats.org/officeDocument/2006/relationships/image" Target="../media/image68.png"/></Relationships>
</file>

<file path=ppt/slides/_rels/slide33.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18.png"/><Relationship Id="rId7" Type="http://schemas.openxmlformats.org/officeDocument/2006/relationships/image" Target="../media/image11.png"/><Relationship Id="rId2" Type="http://schemas.openxmlformats.org/officeDocument/2006/relationships/image" Target="../media/image39.jpeg"/><Relationship Id="rId1" Type="http://schemas.openxmlformats.org/officeDocument/2006/relationships/slideLayout" Target="../slideLayouts/slideLayout5.xml"/><Relationship Id="rId6" Type="http://schemas.openxmlformats.org/officeDocument/2006/relationships/image" Target="../media/image35.jpeg"/><Relationship Id="rId5" Type="http://schemas.openxmlformats.org/officeDocument/2006/relationships/image" Target="../media/image32.png"/><Relationship Id="rId4" Type="http://schemas.openxmlformats.org/officeDocument/2006/relationships/image" Target="../media/image8.png"/></Relationships>
</file>

<file path=ppt/slides/_rels/slide3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5.xml"/><Relationship Id="rId4" Type="http://schemas.openxmlformats.org/officeDocument/2006/relationships/image" Target="../media/image71.png"/></Relationships>
</file>

<file path=ppt/slides/_rels/slide3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8.png"/><Relationship Id="rId1" Type="http://schemas.openxmlformats.org/officeDocument/2006/relationships/slideLayout" Target="../slideLayouts/slideLayout5.xml"/><Relationship Id="rId5" Type="http://schemas.openxmlformats.org/officeDocument/2006/relationships/image" Target="../media/image19.png"/><Relationship Id="rId4" Type="http://schemas.openxmlformats.org/officeDocument/2006/relationships/image" Target="../media/image8.png"/></Relationships>
</file>

<file path=ppt/slides/_rels/slide39.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59.png"/><Relationship Id="rId2" Type="http://schemas.openxmlformats.org/officeDocument/2006/relationships/image" Target="../media/image18.png"/><Relationship Id="rId1" Type="http://schemas.openxmlformats.org/officeDocument/2006/relationships/slideLayout" Target="../slideLayouts/slideLayout5.xml"/><Relationship Id="rId6" Type="http://schemas.openxmlformats.org/officeDocument/2006/relationships/image" Target="../media/image73.svg"/><Relationship Id="rId5" Type="http://schemas.openxmlformats.org/officeDocument/2006/relationships/image" Target="../media/image72.png"/><Relationship Id="rId4" Type="http://schemas.openxmlformats.org/officeDocument/2006/relationships/image" Target="../media/image32.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5.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8.png"/></Relationships>
</file>

<file path=ppt/slides/_rels/slide4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8.png"/><Relationship Id="rId1" Type="http://schemas.openxmlformats.org/officeDocument/2006/relationships/slideLayout" Target="../slideLayouts/slideLayout5.xml"/><Relationship Id="rId5" Type="http://schemas.openxmlformats.org/officeDocument/2006/relationships/image" Target="../media/image19.png"/><Relationship Id="rId4" Type="http://schemas.openxmlformats.org/officeDocument/2006/relationships/image" Target="../media/image8.png"/></Relationships>
</file>

<file path=ppt/slides/_rels/slide4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5.xml"/><Relationship Id="rId4" Type="http://schemas.openxmlformats.org/officeDocument/2006/relationships/image" Target="../media/image76.png"/></Relationships>
</file>

<file path=ppt/slides/_rels/slide4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78.png"/><Relationship Id="rId7" Type="http://schemas.openxmlformats.org/officeDocument/2006/relationships/image" Target="../media/image81.png"/><Relationship Id="rId2" Type="http://schemas.openxmlformats.org/officeDocument/2006/relationships/image" Target="../media/image77.png"/><Relationship Id="rId1" Type="http://schemas.openxmlformats.org/officeDocument/2006/relationships/slideLayout" Target="../slideLayouts/slideLayout5.xml"/><Relationship Id="rId6" Type="http://schemas.openxmlformats.org/officeDocument/2006/relationships/image" Target="../media/image32.png"/><Relationship Id="rId5" Type="http://schemas.openxmlformats.org/officeDocument/2006/relationships/image" Target="../media/image80.png"/><Relationship Id="rId4" Type="http://schemas.openxmlformats.org/officeDocument/2006/relationships/image" Target="../media/image7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5.xml"/><Relationship Id="rId5" Type="http://schemas.openxmlformats.org/officeDocument/2006/relationships/image" Target="../media/image85.png"/><Relationship Id="rId4" Type="http://schemas.openxmlformats.org/officeDocument/2006/relationships/image" Target="../media/image84.png"/></Relationships>
</file>

<file path=ppt/slides/_rels/slide48.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87.png"/><Relationship Id="rId7" Type="http://schemas.openxmlformats.org/officeDocument/2006/relationships/image" Target="../media/image18.png"/><Relationship Id="rId2" Type="http://schemas.openxmlformats.org/officeDocument/2006/relationships/image" Target="../media/image86.png"/><Relationship Id="rId1" Type="http://schemas.openxmlformats.org/officeDocument/2006/relationships/slideLayout" Target="../slideLayouts/slideLayout5.xml"/><Relationship Id="rId6" Type="http://schemas.openxmlformats.org/officeDocument/2006/relationships/image" Target="../media/image8.png"/><Relationship Id="rId5" Type="http://schemas.openxmlformats.org/officeDocument/2006/relationships/image" Target="../media/image84.png"/><Relationship Id="rId4" Type="http://schemas.openxmlformats.org/officeDocument/2006/relationships/image" Target="../media/image88.png"/></Relationships>
</file>

<file path=ppt/slides/_rels/slide49.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image" Target="../media/image7.png"/><Relationship Id="rId7" Type="http://schemas.openxmlformats.org/officeDocument/2006/relationships/image" Target="../media/image21.png"/><Relationship Id="rId2" Type="http://schemas.openxmlformats.org/officeDocument/2006/relationships/image" Target="../media/image6.jpeg"/><Relationship Id="rId1" Type="http://schemas.openxmlformats.org/officeDocument/2006/relationships/slideLayout" Target="../slideLayouts/slideLayout5.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gif"/><Relationship Id="rId1" Type="http://schemas.openxmlformats.org/officeDocument/2006/relationships/slideLayout" Target="../slideLayouts/slideLayout5.xml"/><Relationship Id="rId4" Type="http://schemas.openxmlformats.org/officeDocument/2006/relationships/image" Target="../media/image9.png"/></Relationships>
</file>

<file path=ppt/slides/_rels/slide50.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89.png"/><Relationship Id="rId2" Type="http://schemas.openxmlformats.org/officeDocument/2006/relationships/image" Target="../media/image6.jpeg"/><Relationship Id="rId1" Type="http://schemas.openxmlformats.org/officeDocument/2006/relationships/slideLayout" Target="../slideLayouts/slideLayout5.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8.png"/></Relationships>
</file>

<file path=ppt/slides/_rels/slide5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90.png"/><Relationship Id="rId1" Type="http://schemas.openxmlformats.org/officeDocument/2006/relationships/slideLayout" Target="../slideLayouts/slideLayout5.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8.png"/></Relationships>
</file>

<file path=ppt/slides/_rels/slide52.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2.png"/><Relationship Id="rId7" Type="http://schemas.openxmlformats.org/officeDocument/2006/relationships/image" Target="../media/image28.png"/><Relationship Id="rId2"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26.pn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4.png"/><Relationship Id="rId1" Type="http://schemas.openxmlformats.org/officeDocument/2006/relationships/slideLayout" Target="../slideLayouts/slideLayout5.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Snagit_SNG85D">
            <a:extLst>
              <a:ext uri="{FF2B5EF4-FFF2-40B4-BE49-F238E27FC236}">
                <a16:creationId xmlns:a16="http://schemas.microsoft.com/office/drawing/2014/main" id="{B69446CA-1540-4511-8F42-95BE06130EC5}"/>
              </a:ext>
            </a:extLst>
          </p:cNvPr>
          <p:cNvPicPr>
            <a:picLocks noGrp="1" noChangeAspect="1"/>
          </p:cNvPicPr>
          <p:nvPr>
            <p:ph type="pic" idx="13"/>
          </p:nvPr>
        </p:nvPicPr>
        <p:blipFill>
          <a:blip r:embed="rId2"/>
          <a:srcRect t="27798" b="27798"/>
          <a:stretch>
            <a:fillRect/>
          </a:stretch>
        </p:blipFill>
        <p:spPr/>
      </p:pic>
      <p:sp>
        <p:nvSpPr>
          <p:cNvPr id="5" name="Title 4"/>
          <p:cNvSpPr>
            <a:spLocks noGrp="1"/>
          </p:cNvSpPr>
          <p:nvPr>
            <p:ph type="ctrTitle"/>
          </p:nvPr>
        </p:nvSpPr>
        <p:spPr/>
        <p:txBody>
          <a:bodyPr/>
          <a:lstStyle/>
          <a:p>
            <a:r>
              <a:rPr lang="nl-NL" dirty="0" err="1"/>
              <a:t>Playwright</a:t>
            </a:r>
            <a:br>
              <a:rPr lang="nl-NL" dirty="0"/>
            </a:br>
            <a:br>
              <a:rPr lang="nl-NL" dirty="0"/>
            </a:br>
            <a:r>
              <a:rPr lang="nl-NL" dirty="0"/>
              <a:t>Automation of browser </a:t>
            </a:r>
            <a:r>
              <a:rPr lang="nl-NL" dirty="0" err="1"/>
              <a:t>interaction</a:t>
            </a:r>
            <a:endParaRPr lang="nl-NL" dirty="0"/>
          </a:p>
        </p:txBody>
      </p:sp>
      <p:grpSp>
        <p:nvGrpSpPr>
          <p:cNvPr id="2" name="Group 1">
            <a:extLst>
              <a:ext uri="{FF2B5EF4-FFF2-40B4-BE49-F238E27FC236}">
                <a16:creationId xmlns:a16="http://schemas.microsoft.com/office/drawing/2014/main" id="{D4DC08C8-221E-4AA4-9AB9-875A153AABF5}"/>
              </a:ext>
            </a:extLst>
          </p:cNvPr>
          <p:cNvGrpSpPr/>
          <p:nvPr/>
        </p:nvGrpSpPr>
        <p:grpSpPr>
          <a:xfrm>
            <a:off x="681150" y="972001"/>
            <a:ext cx="5023108" cy="3024000"/>
            <a:chOff x="-266759" y="-102787"/>
            <a:chExt cx="10339344" cy="5143500"/>
          </a:xfrm>
        </p:grpSpPr>
        <p:pic>
          <p:nvPicPr>
            <p:cNvPr id="7" name="Picture 2" descr="What if cyber gangs control the robots? - Raconteur">
              <a:extLst>
                <a:ext uri="{FF2B5EF4-FFF2-40B4-BE49-F238E27FC236}">
                  <a16:creationId xmlns:a16="http://schemas.microsoft.com/office/drawing/2014/main" id="{8084A3AF-F319-4937-B260-9328FB4CF8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759" y="-102787"/>
              <a:ext cx="9144000" cy="51435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C3B1E0A1-8938-4149-AB0B-DB20E319DED8}"/>
                </a:ext>
              </a:extLst>
            </p:cNvPr>
            <p:cNvPicPr>
              <a:picLocks noChangeAspect="1"/>
            </p:cNvPicPr>
            <p:nvPr/>
          </p:nvPicPr>
          <p:blipFill>
            <a:blip r:embed="rId4"/>
            <a:stretch>
              <a:fillRect/>
            </a:stretch>
          </p:blipFill>
          <p:spPr>
            <a:xfrm rot="2644470">
              <a:off x="4549401" y="1578794"/>
              <a:ext cx="5523184" cy="1613821"/>
            </a:xfrm>
            <a:prstGeom prst="rect">
              <a:avLst/>
            </a:prstGeom>
            <a:scene3d>
              <a:camera prst="perspectiveContrastingLeftFacing" fov="0">
                <a:rot lat="998686" lon="3900000" rev="1200000"/>
              </a:camera>
              <a:lightRig rig="threePt" dir="t"/>
            </a:scene3d>
          </p:spPr>
        </p:pic>
      </p:grpSp>
      <p:pic>
        <p:nvPicPr>
          <p:cNvPr id="9" name="Picture 4" descr="Playwright (vs. Puppeteer): Cross-Browser Testing done right - DEV">
            <a:extLst>
              <a:ext uri="{FF2B5EF4-FFF2-40B4-BE49-F238E27FC236}">
                <a16:creationId xmlns:a16="http://schemas.microsoft.com/office/drawing/2014/main" id="{65CB2349-2D3B-41A0-B987-D6EB0C46897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9751" b="44702"/>
          <a:stretch/>
        </p:blipFill>
        <p:spPr bwMode="auto">
          <a:xfrm>
            <a:off x="5332410" y="47680"/>
            <a:ext cx="3722400" cy="74430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1864F379-75AD-4AAC-828C-1429B61172D9}"/>
              </a:ext>
            </a:extLst>
          </p:cNvPr>
          <p:cNvSpPr txBox="1"/>
          <p:nvPr/>
        </p:nvSpPr>
        <p:spPr>
          <a:xfrm>
            <a:off x="78658" y="4345313"/>
            <a:ext cx="4199868" cy="415498"/>
          </a:xfrm>
          <a:prstGeom prst="rect">
            <a:avLst/>
          </a:prstGeom>
          <a:noFill/>
        </p:spPr>
        <p:txBody>
          <a:bodyPr wrap="none" lIns="0" tIns="0" rIns="0" bIns="0"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nl-NL" sz="1350" b="1" kern="1200" dirty="0" err="1">
                <a:ea typeface="+mn-ea"/>
                <a:cs typeface="+mn-cs"/>
              </a:rPr>
              <a:t>MeetUp</a:t>
            </a:r>
            <a:r>
              <a:rPr lang="nl-NL" sz="1350" b="1" kern="1200" dirty="0">
                <a:ea typeface="+mn-ea"/>
                <a:cs typeface="+mn-cs"/>
              </a:rPr>
              <a:t> | Code Café | </a:t>
            </a:r>
            <a:r>
              <a:rPr lang="nl-NL" sz="1350" b="1" kern="1200" dirty="0" err="1">
                <a:ea typeface="+mn-ea"/>
                <a:cs typeface="+mn-cs"/>
              </a:rPr>
              <a:t>Toolshed</a:t>
            </a:r>
            <a:r>
              <a:rPr lang="nl-NL" sz="1350" b="1" kern="1200" dirty="0">
                <a:ea typeface="+mn-ea"/>
                <a:cs typeface="+mn-cs"/>
              </a:rPr>
              <a:t> – 14 </a:t>
            </a:r>
            <a:r>
              <a:rPr lang="nl-NL" sz="1350" b="1" kern="1200" dirty="0" err="1">
                <a:ea typeface="+mn-ea"/>
                <a:cs typeface="+mn-cs"/>
              </a:rPr>
              <a:t>January</a:t>
            </a:r>
            <a:r>
              <a:rPr lang="nl-NL" sz="1350" b="1" kern="1200" dirty="0">
                <a:ea typeface="+mn-ea"/>
                <a:cs typeface="+mn-cs"/>
              </a:rPr>
              <a:t> 2021</a:t>
            </a: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nl-NL" sz="1350" b="1" i="0" u="none" strike="noStrike" kern="1200" cap="none" spc="0" normalizeH="0" baseline="0" noProof="0" dirty="0">
                <a:ln>
                  <a:noFill/>
                </a:ln>
                <a:solidFill>
                  <a:srgbClr val="000000"/>
                </a:solidFill>
                <a:effectLst/>
                <a:uLnTx/>
                <a:uFillTx/>
                <a:latin typeface="Arial" panose="020B0604020202020204"/>
                <a:ea typeface="+mn-ea"/>
                <a:cs typeface="+mn-cs"/>
              </a:rPr>
              <a:t>Lucas Jellema, </a:t>
            </a:r>
            <a:r>
              <a:rPr kumimoji="0" lang="nl-NL" sz="1350" b="0" i="0" u="none" strike="noStrike" kern="1200" cap="none" spc="0" normalizeH="0" baseline="0" noProof="0" dirty="0">
                <a:ln>
                  <a:noFill/>
                </a:ln>
                <a:solidFill>
                  <a:srgbClr val="000000"/>
                </a:solidFill>
                <a:effectLst/>
                <a:uLnTx/>
                <a:uFillTx/>
                <a:latin typeface="Arial" panose="020B0604020202020204"/>
                <a:ea typeface="+mn-ea"/>
                <a:cs typeface="+mn-cs"/>
              </a:rPr>
              <a:t>CTO &amp; Architect AMIS | Conclusion</a:t>
            </a:r>
          </a:p>
        </p:txBody>
      </p:sp>
      <p:sp>
        <p:nvSpPr>
          <p:cNvPr id="3" name="TextBox 2">
            <a:extLst>
              <a:ext uri="{FF2B5EF4-FFF2-40B4-BE49-F238E27FC236}">
                <a16:creationId xmlns:a16="http://schemas.microsoft.com/office/drawing/2014/main" id="{F4FD84AD-E8FB-4CB3-807D-DB7E0AB1D762}"/>
              </a:ext>
            </a:extLst>
          </p:cNvPr>
          <p:cNvSpPr txBox="1"/>
          <p:nvPr/>
        </p:nvSpPr>
        <p:spPr>
          <a:xfrm>
            <a:off x="5866719" y="4758966"/>
            <a:ext cx="65" cy="161583"/>
          </a:xfrm>
          <a:prstGeom prst="rect">
            <a:avLst/>
          </a:prstGeom>
          <a:noFill/>
        </p:spPr>
        <p:txBody>
          <a:bodyPr wrap="none" lIns="0" tIns="0" rIns="0" bIns="0" rtlCol="0">
            <a:spAutoFit/>
          </a:bodyPr>
          <a:lstStyle/>
          <a:p>
            <a:endParaRPr lang="en-US" sz="1050" i="1" dirty="0"/>
          </a:p>
        </p:txBody>
      </p:sp>
      <p:pic>
        <p:nvPicPr>
          <p:cNvPr id="12" name="Picture 11">
            <a:extLst>
              <a:ext uri="{FF2B5EF4-FFF2-40B4-BE49-F238E27FC236}">
                <a16:creationId xmlns:a16="http://schemas.microsoft.com/office/drawing/2014/main" id="{83DB79F1-5D9E-48D6-A35E-CC6ABDAA57A8}"/>
              </a:ext>
            </a:extLst>
          </p:cNvPr>
          <p:cNvPicPr>
            <a:picLocks noChangeAspect="1"/>
          </p:cNvPicPr>
          <p:nvPr/>
        </p:nvPicPr>
        <p:blipFill>
          <a:blip r:embed="rId6"/>
          <a:stretch>
            <a:fillRect/>
          </a:stretch>
        </p:blipFill>
        <p:spPr>
          <a:xfrm>
            <a:off x="5456855" y="4626208"/>
            <a:ext cx="376183" cy="310186"/>
          </a:xfrm>
          <a:prstGeom prst="rect">
            <a:avLst/>
          </a:prstGeom>
        </p:spPr>
      </p:pic>
      <p:pic>
        <p:nvPicPr>
          <p:cNvPr id="13" name="Picture 2" descr="IMDb - Wikipedia">
            <a:extLst>
              <a:ext uri="{FF2B5EF4-FFF2-40B4-BE49-F238E27FC236}">
                <a16:creationId xmlns:a16="http://schemas.microsoft.com/office/drawing/2014/main" id="{F950695F-E3C8-42D8-9F14-96ABEEC2F4C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2537092">
            <a:off x="4278435" y="2517133"/>
            <a:ext cx="665367" cy="335456"/>
          </a:xfrm>
          <a:prstGeom prst="rect">
            <a:avLst/>
          </a:prstGeom>
          <a:scene3d>
            <a:camera prst="perspectiveContrastingLeftFacing" fov="0">
              <a:rot lat="998686" lon="3528881" rev="980487"/>
            </a:camera>
            <a:lightRig rig="threePt" dir="t"/>
          </a:scene3d>
          <a:extLst>
            <a:ext uri="{909E8E84-426E-40DD-AFC4-6F175D3DCCD1}">
              <a14:hiddenFill xmlns:a14="http://schemas.microsoft.com/office/drawing/2010/main">
                <a:solidFill>
                  <a:srgbClr val="FFFFFF"/>
                </a:solidFill>
              </a14:hiddenFill>
            </a:ext>
          </a:extLst>
        </p:spPr>
      </p:pic>
      <p:pic>
        <p:nvPicPr>
          <p:cNvPr id="14" name="Picture 2" descr="Auto-Translation with Google Translate - Translation.io">
            <a:extLst>
              <a:ext uri="{FF2B5EF4-FFF2-40B4-BE49-F238E27FC236}">
                <a16:creationId xmlns:a16="http://schemas.microsoft.com/office/drawing/2014/main" id="{7F1C8B9B-2FB8-440C-BB7D-385534EE235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2725511">
            <a:off x="3481959" y="2355757"/>
            <a:ext cx="1448505" cy="289701"/>
          </a:xfrm>
          <a:prstGeom prst="rect">
            <a:avLst/>
          </a:prstGeom>
          <a:scene3d>
            <a:camera prst="perspectiveContrastingLeftFacing" fov="0">
              <a:rot lat="998686" lon="3528881" rev="980487"/>
            </a:camera>
            <a:lightRig rig="threePt" dir="t"/>
          </a:scene3d>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E73334DD-DF5B-4BE4-8FA9-6F0B0E75869C}"/>
              </a:ext>
            </a:extLst>
          </p:cNvPr>
          <p:cNvSpPr txBox="1"/>
          <p:nvPr/>
        </p:nvSpPr>
        <p:spPr>
          <a:xfrm>
            <a:off x="5866784" y="4705264"/>
            <a:ext cx="1897955" cy="200055"/>
          </a:xfrm>
          <a:prstGeom prst="rect">
            <a:avLst/>
          </a:prstGeom>
          <a:noFill/>
        </p:spPr>
        <p:txBody>
          <a:bodyPr wrap="none" lIns="0" tIns="0" rIns="0" bIns="0" rtlCol="0">
            <a:spAutoFit/>
          </a:bodyPr>
          <a:lstStyle/>
          <a:p>
            <a:r>
              <a:rPr lang="en-US" sz="1200" i="1" dirty="0"/>
              <a:t>Workshop</a:t>
            </a:r>
            <a:r>
              <a:rPr lang="en-US" sz="1300" i="1" dirty="0"/>
              <a:t>: bit.ly/pw-14jan</a:t>
            </a:r>
          </a:p>
        </p:txBody>
      </p:sp>
    </p:spTree>
    <p:extLst>
      <p:ext uri="{BB962C8B-B14F-4D97-AF65-F5344CB8AC3E}">
        <p14:creationId xmlns:p14="http://schemas.microsoft.com/office/powerpoint/2010/main" val="2139517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88607E-2E74-480F-985E-70600F7A8B83}"/>
              </a:ext>
            </a:extLst>
          </p:cNvPr>
          <p:cNvSpPr>
            <a:spLocks noGrp="1"/>
          </p:cNvSpPr>
          <p:nvPr>
            <p:ph type="title"/>
          </p:nvPr>
        </p:nvSpPr>
        <p:spPr/>
        <p:txBody>
          <a:bodyPr/>
          <a:lstStyle/>
          <a:p>
            <a:r>
              <a:rPr lang="en-US" dirty="0"/>
              <a:t>Data gathering from Web Sites and Web Applications</a:t>
            </a:r>
          </a:p>
        </p:txBody>
      </p:sp>
      <p:sp>
        <p:nvSpPr>
          <p:cNvPr id="4" name="Footer Placeholder 3">
            <a:extLst>
              <a:ext uri="{FF2B5EF4-FFF2-40B4-BE49-F238E27FC236}">
                <a16:creationId xmlns:a16="http://schemas.microsoft.com/office/drawing/2014/main" id="{0E5372D4-0995-4552-ADEC-F78AE74A6587}"/>
              </a:ext>
            </a:extLst>
          </p:cNvPr>
          <p:cNvSpPr>
            <a:spLocks noGrp="1"/>
          </p:cNvSpPr>
          <p:nvPr>
            <p:ph type="ftr" sz="quarter" idx="11"/>
          </p:nvPr>
        </p:nvSpPr>
        <p:spPr/>
        <p:txBody>
          <a:bodyPr/>
          <a:lstStyle/>
          <a:p>
            <a:r>
              <a:rPr lang="en-US"/>
              <a:t>MeetUp January 2021 | Playwright browser automation</a:t>
            </a:r>
            <a:endParaRPr lang="nl-NL"/>
          </a:p>
        </p:txBody>
      </p:sp>
      <p:sp>
        <p:nvSpPr>
          <p:cNvPr id="6" name="Content Placeholder 5">
            <a:extLst>
              <a:ext uri="{FF2B5EF4-FFF2-40B4-BE49-F238E27FC236}">
                <a16:creationId xmlns:a16="http://schemas.microsoft.com/office/drawing/2014/main" id="{ABE326E5-755B-4ABE-B6D2-C1DB655F291A}"/>
              </a:ext>
            </a:extLst>
          </p:cNvPr>
          <p:cNvSpPr>
            <a:spLocks noGrp="1"/>
          </p:cNvSpPr>
          <p:nvPr>
            <p:ph idx="1"/>
          </p:nvPr>
        </p:nvSpPr>
        <p:spPr/>
        <p:txBody>
          <a:bodyPr/>
          <a:lstStyle/>
          <a:p>
            <a:endParaRPr lang="en-US"/>
          </a:p>
        </p:txBody>
      </p:sp>
      <p:grpSp>
        <p:nvGrpSpPr>
          <p:cNvPr id="11" name="Group 10">
            <a:extLst>
              <a:ext uri="{FF2B5EF4-FFF2-40B4-BE49-F238E27FC236}">
                <a16:creationId xmlns:a16="http://schemas.microsoft.com/office/drawing/2014/main" id="{075D35DF-035F-43E9-B199-ED617ADCFD10}"/>
              </a:ext>
            </a:extLst>
          </p:cNvPr>
          <p:cNvGrpSpPr/>
          <p:nvPr/>
        </p:nvGrpSpPr>
        <p:grpSpPr>
          <a:xfrm>
            <a:off x="487232" y="1821763"/>
            <a:ext cx="5025292" cy="2997272"/>
            <a:chOff x="1470703" y="982236"/>
            <a:chExt cx="6305604" cy="3687528"/>
          </a:xfrm>
        </p:grpSpPr>
        <p:pic>
          <p:nvPicPr>
            <p:cNvPr id="8" name="Picture 2" descr="What if cyber gangs control the robots? - Raconteur">
              <a:extLst>
                <a:ext uri="{FF2B5EF4-FFF2-40B4-BE49-F238E27FC236}">
                  <a16:creationId xmlns:a16="http://schemas.microsoft.com/office/drawing/2014/main" id="{BC25EA56-59C5-46E0-ADD1-3FDEEEE484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0703" y="982236"/>
              <a:ext cx="5873296" cy="368752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IMDb - Wikipedia">
              <a:extLst>
                <a:ext uri="{FF2B5EF4-FFF2-40B4-BE49-F238E27FC236}">
                  <a16:creationId xmlns:a16="http://schemas.microsoft.com/office/drawing/2014/main" id="{686C7269-4FA9-49C3-92EE-DAF0519BE4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621287">
              <a:off x="4980666" y="2199754"/>
              <a:ext cx="2795641" cy="1049851"/>
            </a:xfrm>
            <a:prstGeom prst="rect">
              <a:avLst/>
            </a:prstGeom>
            <a:scene3d>
              <a:camera prst="perspectiveContrastingLeftFacing" fov="0">
                <a:rot lat="998686" lon="3528881" rev="980487"/>
              </a:camera>
              <a:lightRig rig="threePt" dir="t"/>
            </a:scene3d>
            <a:extLst>
              <a:ext uri="{909E8E84-426E-40DD-AFC4-6F175D3DCCD1}">
                <a14:hiddenFill xmlns:a14="http://schemas.microsoft.com/office/drawing/2010/main">
                  <a:solidFill>
                    <a:srgbClr val="FFFFFF"/>
                  </a:solidFill>
                </a14:hiddenFill>
              </a:ext>
            </a:extLst>
          </p:spPr>
        </p:pic>
      </p:grpSp>
      <p:pic>
        <p:nvPicPr>
          <p:cNvPr id="10" name="Picture 9">
            <a:extLst>
              <a:ext uri="{FF2B5EF4-FFF2-40B4-BE49-F238E27FC236}">
                <a16:creationId xmlns:a16="http://schemas.microsoft.com/office/drawing/2014/main" id="{0FF046C6-0CBC-4508-9D61-61D06B5E859B}"/>
              </a:ext>
            </a:extLst>
          </p:cNvPr>
          <p:cNvPicPr>
            <a:picLocks noChangeAspect="1"/>
          </p:cNvPicPr>
          <p:nvPr/>
        </p:nvPicPr>
        <p:blipFill>
          <a:blip r:embed="rId4"/>
          <a:stretch>
            <a:fillRect/>
          </a:stretch>
        </p:blipFill>
        <p:spPr>
          <a:xfrm>
            <a:off x="4899826" y="671368"/>
            <a:ext cx="3756942" cy="2474485"/>
          </a:xfrm>
          <a:prstGeom prst="rect">
            <a:avLst/>
          </a:prstGeom>
        </p:spPr>
      </p:pic>
    </p:spTree>
    <p:extLst>
      <p:ext uri="{BB962C8B-B14F-4D97-AF65-F5344CB8AC3E}">
        <p14:creationId xmlns:p14="http://schemas.microsoft.com/office/powerpoint/2010/main" val="3322247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872421-0DD8-4CE5-90BB-3A8044FC3FC6}"/>
              </a:ext>
            </a:extLst>
          </p:cNvPr>
          <p:cNvSpPr>
            <a:spLocks noGrp="1"/>
          </p:cNvSpPr>
          <p:nvPr>
            <p:ph type="title"/>
          </p:nvPr>
        </p:nvSpPr>
        <p:spPr/>
        <p:txBody>
          <a:bodyPr/>
          <a:lstStyle/>
          <a:p>
            <a:r>
              <a:rPr lang="en-US" dirty="0"/>
              <a:t>Programmatic IMDb Data Scraping</a:t>
            </a:r>
          </a:p>
        </p:txBody>
      </p:sp>
      <p:sp>
        <p:nvSpPr>
          <p:cNvPr id="4" name="Footer Placeholder 3">
            <a:extLst>
              <a:ext uri="{FF2B5EF4-FFF2-40B4-BE49-F238E27FC236}">
                <a16:creationId xmlns:a16="http://schemas.microsoft.com/office/drawing/2014/main" id="{275939F1-21AE-4CF7-AD94-B6D8750A5859}"/>
              </a:ext>
            </a:extLst>
          </p:cNvPr>
          <p:cNvSpPr>
            <a:spLocks noGrp="1"/>
          </p:cNvSpPr>
          <p:nvPr>
            <p:ph type="ftr" sz="quarter" idx="11"/>
          </p:nvPr>
        </p:nvSpPr>
        <p:spPr/>
        <p:txBody>
          <a:bodyPr/>
          <a:lstStyle/>
          <a:p>
            <a:r>
              <a:rPr lang="en-US"/>
              <a:t>MeetUp January 2021 | Playwright browser automation</a:t>
            </a:r>
            <a:endParaRPr lang="nl-NL"/>
          </a:p>
        </p:txBody>
      </p:sp>
      <p:sp>
        <p:nvSpPr>
          <p:cNvPr id="5" name="Footer Placeholder 3">
            <a:extLst>
              <a:ext uri="{FF2B5EF4-FFF2-40B4-BE49-F238E27FC236}">
                <a16:creationId xmlns:a16="http://schemas.microsoft.com/office/drawing/2014/main" id="{86AF9497-B4CC-4878-8ABC-82CE9F635DC7}"/>
              </a:ext>
            </a:extLst>
          </p:cNvPr>
          <p:cNvSpPr txBox="1">
            <a:spLocks/>
          </p:cNvSpPr>
          <p:nvPr/>
        </p:nvSpPr>
        <p:spPr>
          <a:xfrm>
            <a:off x="4968000" y="5004000"/>
            <a:ext cx="3240000" cy="108000"/>
          </a:xfrm>
          <a:prstGeom prst="rect">
            <a:avLst/>
          </a:prstGeom>
        </p:spPr>
        <p:txBody>
          <a:bodyPr vert="horz" lIns="0" tIns="0" rIns="0" bIns="0" rtlCol="0" anchor="t" anchorCtr="0">
            <a:noAutofit/>
          </a:bodyPr>
          <a:lstStyle>
            <a:defPPr>
              <a:defRPr lang="nl-NL"/>
            </a:defPPr>
            <a:lvl1pPr marL="0" algn="r" defTabSz="685800" rtl="0" eaLnBrk="1" latinLnBrk="0" hangingPunct="1">
              <a:defRPr sz="600" kern="1200">
                <a:solidFill>
                  <a:schemeClr val="bg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a:t>REAL Toolshed | December 2020 | Playwright browser automation</a:t>
            </a:r>
            <a:endParaRPr lang="nl-NL"/>
          </a:p>
        </p:txBody>
      </p:sp>
      <p:grpSp>
        <p:nvGrpSpPr>
          <p:cNvPr id="7" name="Group 6">
            <a:extLst>
              <a:ext uri="{FF2B5EF4-FFF2-40B4-BE49-F238E27FC236}">
                <a16:creationId xmlns:a16="http://schemas.microsoft.com/office/drawing/2014/main" id="{CC946467-742D-4DBC-AD0A-B776AF9B7599}"/>
              </a:ext>
            </a:extLst>
          </p:cNvPr>
          <p:cNvGrpSpPr/>
          <p:nvPr/>
        </p:nvGrpSpPr>
        <p:grpSpPr>
          <a:xfrm>
            <a:off x="2025623" y="2559650"/>
            <a:ext cx="1888446" cy="557266"/>
            <a:chOff x="2784066" y="2607988"/>
            <a:chExt cx="3944394" cy="1554480"/>
          </a:xfrm>
        </p:grpSpPr>
        <p:sp>
          <p:nvSpPr>
            <p:cNvPr id="8" name="Rectangle: Rounded Corners 7">
              <a:extLst>
                <a:ext uri="{FF2B5EF4-FFF2-40B4-BE49-F238E27FC236}">
                  <a16:creationId xmlns:a16="http://schemas.microsoft.com/office/drawing/2014/main" id="{C6C2C4CD-5068-4B96-A846-0D1303D55801}"/>
                </a:ext>
              </a:extLst>
            </p:cNvPr>
            <p:cNvSpPr/>
            <p:nvPr/>
          </p:nvSpPr>
          <p:spPr>
            <a:xfrm>
              <a:off x="2784066" y="2607988"/>
              <a:ext cx="2557553" cy="1554480"/>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endParaRPr lang="en-US" sz="1800" dirty="0">
                <a:solidFill>
                  <a:schemeClr val="accent4">
                    <a:lumMod val="50000"/>
                  </a:schemeClr>
                </a:solidFill>
              </a:endParaRPr>
            </a:p>
          </p:txBody>
        </p:sp>
        <p:pic>
          <p:nvPicPr>
            <p:cNvPr id="9" name="Picture 2">
              <a:extLst>
                <a:ext uri="{FF2B5EF4-FFF2-40B4-BE49-F238E27FC236}">
                  <a16:creationId xmlns:a16="http://schemas.microsoft.com/office/drawing/2014/main" id="{89FD8FE4-E580-4D3B-BAD3-4E48145A92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13272" y="2654714"/>
              <a:ext cx="823980" cy="50400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Playwright (vs. Puppeteer): Cross-Browser Testing done right - DEV">
              <a:extLst>
                <a:ext uri="{FF2B5EF4-FFF2-40B4-BE49-F238E27FC236}">
                  <a16:creationId xmlns:a16="http://schemas.microsoft.com/office/drawing/2014/main" id="{DB4C260A-4664-45B8-B1D0-E03859C1705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9751" b="44702"/>
            <a:stretch/>
          </p:blipFill>
          <p:spPr bwMode="auto">
            <a:xfrm>
              <a:off x="2919270" y="3782549"/>
              <a:ext cx="1478950" cy="295718"/>
            </a:xfrm>
            <a:prstGeom prst="rect">
              <a:avLst/>
            </a:prstGeom>
            <a:noFill/>
            <a:extLst>
              <a:ext uri="{909E8E84-426E-40DD-AFC4-6F175D3DCCD1}">
                <a14:hiddenFill xmlns:a14="http://schemas.microsoft.com/office/drawing/2010/main">
                  <a:solidFill>
                    <a:srgbClr val="FFFFFF"/>
                  </a:solidFill>
                </a14:hiddenFill>
              </a:ext>
            </a:extLst>
          </p:spPr>
        </p:pic>
        <p:sp>
          <p:nvSpPr>
            <p:cNvPr id="11" name="Arrow: Right 10">
              <a:extLst>
                <a:ext uri="{FF2B5EF4-FFF2-40B4-BE49-F238E27FC236}">
                  <a16:creationId xmlns:a16="http://schemas.microsoft.com/office/drawing/2014/main" id="{E2E492FE-F6DD-42FC-8345-7B7FE016EFC7}"/>
                </a:ext>
              </a:extLst>
            </p:cNvPr>
            <p:cNvSpPr/>
            <p:nvPr/>
          </p:nvSpPr>
          <p:spPr>
            <a:xfrm>
              <a:off x="5602535" y="3158715"/>
              <a:ext cx="1125925" cy="446487"/>
            </a:xfrm>
            <a:prstGeom prst="rightArrow">
              <a:avLst/>
            </a:prstGeom>
            <a:solidFill>
              <a:srgbClr val="A2C3FA"/>
            </a:solidFill>
            <a:ln>
              <a:solidFill>
                <a:srgbClr val="3A6C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6" descr="Chromium (web browser) - Wikipedia">
              <a:extLst>
                <a:ext uri="{FF2B5EF4-FFF2-40B4-BE49-F238E27FC236}">
                  <a16:creationId xmlns:a16="http://schemas.microsoft.com/office/drawing/2014/main" id="{A43C7249-D967-4329-AD36-13BA97D3BA0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17365" y="2765503"/>
              <a:ext cx="1239450" cy="1239450"/>
            </a:xfrm>
            <a:prstGeom prst="rect">
              <a:avLst/>
            </a:prstGeom>
            <a:noFill/>
            <a:extLst>
              <a:ext uri="{909E8E84-426E-40DD-AFC4-6F175D3DCCD1}">
                <a14:hiddenFill xmlns:a14="http://schemas.microsoft.com/office/drawing/2010/main">
                  <a:solidFill>
                    <a:srgbClr val="FFFFFF"/>
                  </a:solidFill>
                </a14:hiddenFill>
              </a:ext>
            </a:extLst>
          </p:spPr>
        </p:pic>
        <p:sp>
          <p:nvSpPr>
            <p:cNvPr id="13" name="Arrow: Left-Right 12">
              <a:extLst>
                <a:ext uri="{FF2B5EF4-FFF2-40B4-BE49-F238E27FC236}">
                  <a16:creationId xmlns:a16="http://schemas.microsoft.com/office/drawing/2014/main" id="{ACF193E6-A6C7-4947-A1EA-07D973FAFF69}"/>
                </a:ext>
              </a:extLst>
            </p:cNvPr>
            <p:cNvSpPr/>
            <p:nvPr/>
          </p:nvSpPr>
          <p:spPr>
            <a:xfrm>
              <a:off x="3855969" y="3231822"/>
              <a:ext cx="623004" cy="373380"/>
            </a:xfrm>
            <a:prstGeom prst="lef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pic>
          <p:nvPicPr>
            <p:cNvPr id="14" name="Picture 2" descr="robot-computer - iMUIS Online">
              <a:extLst>
                <a:ext uri="{FF2B5EF4-FFF2-40B4-BE49-F238E27FC236}">
                  <a16:creationId xmlns:a16="http://schemas.microsoft.com/office/drawing/2014/main" id="{2DB8CEAD-E0EE-449E-A798-559D0D22D0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05068" y="3236652"/>
              <a:ext cx="821418" cy="342258"/>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17">
            <a:extLst>
              <a:ext uri="{FF2B5EF4-FFF2-40B4-BE49-F238E27FC236}">
                <a16:creationId xmlns:a16="http://schemas.microsoft.com/office/drawing/2014/main" id="{ABD41D3A-3709-4B57-83C3-7BD414809922}"/>
              </a:ext>
            </a:extLst>
          </p:cNvPr>
          <p:cNvPicPr>
            <a:picLocks noChangeAspect="1"/>
          </p:cNvPicPr>
          <p:nvPr/>
        </p:nvPicPr>
        <p:blipFill>
          <a:blip r:embed="rId6"/>
          <a:stretch>
            <a:fillRect/>
          </a:stretch>
        </p:blipFill>
        <p:spPr>
          <a:xfrm>
            <a:off x="6203689" y="1433322"/>
            <a:ext cx="3198709" cy="3306817"/>
          </a:xfrm>
          <a:prstGeom prst="rect">
            <a:avLst/>
          </a:prstGeom>
        </p:spPr>
      </p:pic>
      <p:pic>
        <p:nvPicPr>
          <p:cNvPr id="19" name="Picture 18">
            <a:extLst>
              <a:ext uri="{FF2B5EF4-FFF2-40B4-BE49-F238E27FC236}">
                <a16:creationId xmlns:a16="http://schemas.microsoft.com/office/drawing/2014/main" id="{293AE3EE-1FCB-477B-8A10-BFA065F95F12}"/>
              </a:ext>
            </a:extLst>
          </p:cNvPr>
          <p:cNvPicPr>
            <a:picLocks noChangeAspect="1"/>
          </p:cNvPicPr>
          <p:nvPr/>
        </p:nvPicPr>
        <p:blipFill>
          <a:blip r:embed="rId7"/>
          <a:stretch>
            <a:fillRect/>
          </a:stretch>
        </p:blipFill>
        <p:spPr>
          <a:xfrm>
            <a:off x="72367" y="3320106"/>
            <a:ext cx="4079195" cy="1571159"/>
          </a:xfrm>
          <a:prstGeom prst="rect">
            <a:avLst/>
          </a:prstGeom>
          <a:ln>
            <a:noFill/>
          </a:ln>
          <a:effectLst>
            <a:outerShdw blurRad="292100" dist="139700" dir="2700000" algn="tl" rotWithShape="0">
              <a:srgbClr val="333333">
                <a:alpha val="65000"/>
              </a:srgbClr>
            </a:outerShdw>
          </a:effectLst>
        </p:spPr>
      </p:pic>
      <p:sp>
        <p:nvSpPr>
          <p:cNvPr id="6" name="Rectangle: Rounded Corners 5">
            <a:extLst>
              <a:ext uri="{FF2B5EF4-FFF2-40B4-BE49-F238E27FC236}">
                <a16:creationId xmlns:a16="http://schemas.microsoft.com/office/drawing/2014/main" id="{13A81317-E0BF-4BCE-847D-4349A9FF5A68}"/>
              </a:ext>
            </a:extLst>
          </p:cNvPr>
          <p:cNvSpPr/>
          <p:nvPr/>
        </p:nvSpPr>
        <p:spPr>
          <a:xfrm>
            <a:off x="3942126" y="2332216"/>
            <a:ext cx="2080260" cy="954060"/>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dirty="0"/>
              <a:t>Web Application</a:t>
            </a:r>
          </a:p>
        </p:txBody>
      </p:sp>
      <p:pic>
        <p:nvPicPr>
          <p:cNvPr id="8194" name="Picture 2" descr="IMDb - Wikipedia">
            <a:extLst>
              <a:ext uri="{FF2B5EF4-FFF2-40B4-BE49-F238E27FC236}">
                <a16:creationId xmlns:a16="http://schemas.microsoft.com/office/drawing/2014/main" id="{3F78A241-683F-446E-96AB-00DC9C9973C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753329" y="1080000"/>
            <a:ext cx="2320697" cy="1170018"/>
          </a:xfrm>
          <a:prstGeom prst="rect">
            <a:avLst/>
          </a:prstGeom>
          <a:noFill/>
          <a:extLst>
            <a:ext uri="{909E8E84-426E-40DD-AFC4-6F175D3DCCD1}">
              <a14:hiddenFill xmlns:a14="http://schemas.microsoft.com/office/drawing/2010/main">
                <a:solidFill>
                  <a:srgbClr val="FFFFFF"/>
                </a:solidFill>
              </a14:hiddenFill>
            </a:ext>
          </a:extLst>
        </p:spPr>
      </p:pic>
      <p:pic>
        <p:nvPicPr>
          <p:cNvPr id="21" name="Snagit_SNG833">
            <a:extLst>
              <a:ext uri="{FF2B5EF4-FFF2-40B4-BE49-F238E27FC236}">
                <a16:creationId xmlns:a16="http://schemas.microsoft.com/office/drawing/2014/main" id="{71B904A5-54B6-4E65-8EB4-623D4E3B224C}"/>
              </a:ext>
            </a:extLst>
          </p:cNvPr>
          <p:cNvPicPr>
            <a:picLocks noGrp="1" noChangeAspect="1"/>
          </p:cNvPicPr>
          <p:nvPr>
            <p:ph idx="1"/>
          </p:nvPr>
        </p:nvPicPr>
        <p:blipFill>
          <a:blip r:embed="rId9"/>
          <a:stretch>
            <a:fillRect/>
          </a:stretch>
        </p:blipFill>
        <p:spPr>
          <a:xfrm>
            <a:off x="71538" y="1080000"/>
            <a:ext cx="1339258" cy="1839122"/>
          </a:xfrm>
          <a:prstGeom prst="rect">
            <a:avLst/>
          </a:prstGeom>
          <a:ln>
            <a:noFill/>
          </a:ln>
          <a:effectLst>
            <a:outerShdw blurRad="292100" dist="139700" dir="2700000" algn="tl" rotWithShape="0">
              <a:srgbClr val="333333">
                <a:alpha val="65000"/>
              </a:srgbClr>
            </a:outerShdw>
          </a:effectLst>
        </p:spPr>
      </p:pic>
      <p:cxnSp>
        <p:nvCxnSpPr>
          <p:cNvPr id="23" name="Straight Arrow Connector 22">
            <a:extLst>
              <a:ext uri="{FF2B5EF4-FFF2-40B4-BE49-F238E27FC236}">
                <a16:creationId xmlns:a16="http://schemas.microsoft.com/office/drawing/2014/main" id="{72E6052C-851E-4318-B3F5-E443DC9A5041}"/>
              </a:ext>
            </a:extLst>
          </p:cNvPr>
          <p:cNvCxnSpPr/>
          <p:nvPr/>
        </p:nvCxnSpPr>
        <p:spPr>
          <a:xfrm flipH="1">
            <a:off x="1405576" y="2980719"/>
            <a:ext cx="620047" cy="4640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525C95A9-F462-40AD-AA95-E0A4EC366CC9}"/>
              </a:ext>
            </a:extLst>
          </p:cNvPr>
          <p:cNvCxnSpPr>
            <a:cxnSpLocks/>
            <a:stCxn id="8" idx="1"/>
          </p:cNvCxnSpPr>
          <p:nvPr/>
        </p:nvCxnSpPr>
        <p:spPr>
          <a:xfrm flipH="1" flipV="1">
            <a:off x="1343009" y="1192984"/>
            <a:ext cx="682614" cy="16452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C593193F-506F-4B42-A3B7-37331C153EF3}"/>
              </a:ext>
            </a:extLst>
          </p:cNvPr>
          <p:cNvSpPr/>
          <p:nvPr/>
        </p:nvSpPr>
        <p:spPr>
          <a:xfrm>
            <a:off x="6800850" y="3257550"/>
            <a:ext cx="2270783" cy="2476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F8B34351-2943-4C2B-9C82-5416B4542485}"/>
              </a:ext>
            </a:extLst>
          </p:cNvPr>
          <p:cNvSpPr/>
          <p:nvPr/>
        </p:nvSpPr>
        <p:spPr>
          <a:xfrm>
            <a:off x="6804661" y="3529965"/>
            <a:ext cx="1908810" cy="7810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87036B6F-F01C-4C62-B68B-7E7C5003AA32}"/>
              </a:ext>
            </a:extLst>
          </p:cNvPr>
          <p:cNvSpPr/>
          <p:nvPr/>
        </p:nvSpPr>
        <p:spPr>
          <a:xfrm>
            <a:off x="6800852" y="3768090"/>
            <a:ext cx="1908810" cy="7810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79793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E0A60-F7A9-4414-8121-24BB1C75FFAB}"/>
              </a:ext>
            </a:extLst>
          </p:cNvPr>
          <p:cNvSpPr>
            <a:spLocks noGrp="1"/>
          </p:cNvSpPr>
          <p:nvPr>
            <p:ph type="title"/>
          </p:nvPr>
        </p:nvSpPr>
        <p:spPr/>
        <p:txBody>
          <a:bodyPr/>
          <a:lstStyle/>
          <a:p>
            <a:r>
              <a:rPr lang="en-US" dirty="0"/>
              <a:t>UI as API</a:t>
            </a:r>
          </a:p>
        </p:txBody>
      </p:sp>
      <p:sp>
        <p:nvSpPr>
          <p:cNvPr id="3" name="Content Placeholder 2">
            <a:extLst>
              <a:ext uri="{FF2B5EF4-FFF2-40B4-BE49-F238E27FC236}">
                <a16:creationId xmlns:a16="http://schemas.microsoft.com/office/drawing/2014/main" id="{5887A48D-F4A4-412A-8F2A-48EA1200C799}"/>
              </a:ext>
            </a:extLst>
          </p:cNvPr>
          <p:cNvSpPr>
            <a:spLocks noGrp="1"/>
          </p:cNvSpPr>
          <p:nvPr>
            <p:ph idx="1"/>
          </p:nvPr>
        </p:nvSpPr>
        <p:spPr/>
        <p:txBody>
          <a:bodyPr/>
          <a:lstStyle/>
          <a:p>
            <a:endParaRPr lang="en-US" dirty="0"/>
          </a:p>
        </p:txBody>
      </p:sp>
      <p:sp>
        <p:nvSpPr>
          <p:cNvPr id="4" name="Footer Placeholder 3">
            <a:extLst>
              <a:ext uri="{FF2B5EF4-FFF2-40B4-BE49-F238E27FC236}">
                <a16:creationId xmlns:a16="http://schemas.microsoft.com/office/drawing/2014/main" id="{ED813521-3CC3-4174-8F17-E7B88C162F13}"/>
              </a:ext>
            </a:extLst>
          </p:cNvPr>
          <p:cNvSpPr>
            <a:spLocks noGrp="1"/>
          </p:cNvSpPr>
          <p:nvPr>
            <p:ph type="ftr" sz="quarter" idx="11"/>
          </p:nvPr>
        </p:nvSpPr>
        <p:spPr/>
        <p:txBody>
          <a:bodyPr/>
          <a:lstStyle/>
          <a:p>
            <a:r>
              <a:rPr lang="en-US"/>
              <a:t>MeetUp January 2021 | Playwright browser automation</a:t>
            </a:r>
            <a:endParaRPr lang="nl-NL"/>
          </a:p>
        </p:txBody>
      </p:sp>
      <p:sp>
        <p:nvSpPr>
          <p:cNvPr id="8" name="Rectangle: Rounded Corners 7">
            <a:extLst>
              <a:ext uri="{FF2B5EF4-FFF2-40B4-BE49-F238E27FC236}">
                <a16:creationId xmlns:a16="http://schemas.microsoft.com/office/drawing/2014/main" id="{E1E33698-8FA5-4513-A856-310C98DC6DEA}"/>
              </a:ext>
            </a:extLst>
          </p:cNvPr>
          <p:cNvSpPr/>
          <p:nvPr/>
        </p:nvSpPr>
        <p:spPr>
          <a:xfrm>
            <a:off x="5008880" y="2908198"/>
            <a:ext cx="2080260" cy="954060"/>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dirty="0"/>
              <a:t>Web Application</a:t>
            </a:r>
          </a:p>
        </p:txBody>
      </p:sp>
      <p:sp>
        <p:nvSpPr>
          <p:cNvPr id="7" name="Partial Circle 6">
            <a:extLst>
              <a:ext uri="{FF2B5EF4-FFF2-40B4-BE49-F238E27FC236}">
                <a16:creationId xmlns:a16="http://schemas.microsoft.com/office/drawing/2014/main" id="{C248CF49-8672-443F-8F86-8848CC89919E}"/>
              </a:ext>
            </a:extLst>
          </p:cNvPr>
          <p:cNvSpPr/>
          <p:nvPr/>
        </p:nvSpPr>
        <p:spPr>
          <a:xfrm>
            <a:off x="3841339" y="2368437"/>
            <a:ext cx="1759845" cy="2027041"/>
          </a:xfrm>
          <a:prstGeom prst="pie">
            <a:avLst>
              <a:gd name="adj1" fmla="val 5415935"/>
              <a:gd name="adj2" fmla="val 1620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5" name="TextBox 14">
            <a:extLst>
              <a:ext uri="{FF2B5EF4-FFF2-40B4-BE49-F238E27FC236}">
                <a16:creationId xmlns:a16="http://schemas.microsoft.com/office/drawing/2014/main" id="{CD6F071D-9B31-4D54-919D-3B189950EBF1}"/>
              </a:ext>
            </a:extLst>
          </p:cNvPr>
          <p:cNvSpPr txBox="1"/>
          <p:nvPr/>
        </p:nvSpPr>
        <p:spPr>
          <a:xfrm rot="16200000">
            <a:off x="3932858" y="3104957"/>
            <a:ext cx="743793" cy="553998"/>
          </a:xfrm>
          <a:prstGeom prst="rect">
            <a:avLst/>
          </a:prstGeom>
          <a:noFill/>
        </p:spPr>
        <p:txBody>
          <a:bodyPr wrap="none" lIns="0" tIns="0" rIns="0" bIns="0" rtlCol="0">
            <a:spAutoFit/>
          </a:bodyPr>
          <a:lstStyle/>
          <a:p>
            <a:r>
              <a:rPr lang="en-US" sz="3600" dirty="0"/>
              <a:t>API</a:t>
            </a:r>
          </a:p>
        </p:txBody>
      </p:sp>
      <p:pic>
        <p:nvPicPr>
          <p:cNvPr id="18" name="Picture 2" descr="API Modeling: A Zero-Code Way To a Designer API | The TIBCO Blog">
            <a:extLst>
              <a:ext uri="{FF2B5EF4-FFF2-40B4-BE49-F238E27FC236}">
                <a16:creationId xmlns:a16="http://schemas.microsoft.com/office/drawing/2014/main" id="{0A09C342-AEED-4840-AFB1-07DE719410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2569" y="1311104"/>
            <a:ext cx="1645608" cy="9555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07021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E0A60-F7A9-4414-8121-24BB1C75FFAB}"/>
              </a:ext>
            </a:extLst>
          </p:cNvPr>
          <p:cNvSpPr>
            <a:spLocks noGrp="1"/>
          </p:cNvSpPr>
          <p:nvPr>
            <p:ph type="title"/>
          </p:nvPr>
        </p:nvSpPr>
        <p:spPr/>
        <p:txBody>
          <a:bodyPr/>
          <a:lstStyle/>
          <a:p>
            <a:r>
              <a:rPr lang="en-US" dirty="0"/>
              <a:t>UI as API</a:t>
            </a:r>
          </a:p>
        </p:txBody>
      </p:sp>
      <p:sp>
        <p:nvSpPr>
          <p:cNvPr id="3" name="Content Placeholder 2">
            <a:extLst>
              <a:ext uri="{FF2B5EF4-FFF2-40B4-BE49-F238E27FC236}">
                <a16:creationId xmlns:a16="http://schemas.microsoft.com/office/drawing/2014/main" id="{5887A48D-F4A4-412A-8F2A-48EA1200C799}"/>
              </a:ext>
            </a:extLst>
          </p:cNvPr>
          <p:cNvSpPr>
            <a:spLocks noGrp="1"/>
          </p:cNvSpPr>
          <p:nvPr>
            <p:ph idx="1"/>
          </p:nvPr>
        </p:nvSpPr>
        <p:spPr/>
        <p:txBody>
          <a:bodyPr/>
          <a:lstStyle/>
          <a:p>
            <a:endParaRPr lang="en-US" dirty="0"/>
          </a:p>
        </p:txBody>
      </p:sp>
      <p:sp>
        <p:nvSpPr>
          <p:cNvPr id="4" name="Footer Placeholder 3">
            <a:extLst>
              <a:ext uri="{FF2B5EF4-FFF2-40B4-BE49-F238E27FC236}">
                <a16:creationId xmlns:a16="http://schemas.microsoft.com/office/drawing/2014/main" id="{ED813521-3CC3-4174-8F17-E7B88C162F13}"/>
              </a:ext>
            </a:extLst>
          </p:cNvPr>
          <p:cNvSpPr>
            <a:spLocks noGrp="1"/>
          </p:cNvSpPr>
          <p:nvPr>
            <p:ph type="ftr" sz="quarter" idx="11"/>
          </p:nvPr>
        </p:nvSpPr>
        <p:spPr/>
        <p:txBody>
          <a:bodyPr/>
          <a:lstStyle/>
          <a:p>
            <a:r>
              <a:rPr lang="en-US"/>
              <a:t>MeetUp January 2021 | Playwright browser automation</a:t>
            </a:r>
            <a:endParaRPr lang="nl-NL"/>
          </a:p>
        </p:txBody>
      </p:sp>
      <p:sp>
        <p:nvSpPr>
          <p:cNvPr id="8" name="Rectangle: Rounded Corners 7">
            <a:extLst>
              <a:ext uri="{FF2B5EF4-FFF2-40B4-BE49-F238E27FC236}">
                <a16:creationId xmlns:a16="http://schemas.microsoft.com/office/drawing/2014/main" id="{E1E33698-8FA5-4513-A856-310C98DC6DEA}"/>
              </a:ext>
            </a:extLst>
          </p:cNvPr>
          <p:cNvSpPr/>
          <p:nvPr/>
        </p:nvSpPr>
        <p:spPr>
          <a:xfrm>
            <a:off x="6797040" y="2908198"/>
            <a:ext cx="2080260" cy="954060"/>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dirty="0"/>
              <a:t>Web Application</a:t>
            </a:r>
          </a:p>
        </p:txBody>
      </p:sp>
      <p:sp>
        <p:nvSpPr>
          <p:cNvPr id="9" name="Rectangle: Rounded Corners 8">
            <a:extLst>
              <a:ext uri="{FF2B5EF4-FFF2-40B4-BE49-F238E27FC236}">
                <a16:creationId xmlns:a16="http://schemas.microsoft.com/office/drawing/2014/main" id="{A5A75A9B-0805-44DB-B196-09B54B080886}"/>
              </a:ext>
            </a:extLst>
          </p:cNvPr>
          <p:cNvSpPr/>
          <p:nvPr/>
        </p:nvSpPr>
        <p:spPr>
          <a:xfrm>
            <a:off x="2784066" y="2607988"/>
            <a:ext cx="2557553" cy="1554480"/>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endParaRPr lang="en-US" sz="1800" dirty="0">
              <a:solidFill>
                <a:schemeClr val="accent4">
                  <a:lumMod val="50000"/>
                </a:schemeClr>
              </a:solidFill>
            </a:endParaRPr>
          </a:p>
        </p:txBody>
      </p:sp>
      <p:pic>
        <p:nvPicPr>
          <p:cNvPr id="10" name="Picture 2">
            <a:extLst>
              <a:ext uri="{FF2B5EF4-FFF2-40B4-BE49-F238E27FC236}">
                <a16:creationId xmlns:a16="http://schemas.microsoft.com/office/drawing/2014/main" id="{F22DD5B9-92D8-483B-9F51-60E128EA0F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13272" y="2654714"/>
            <a:ext cx="823980" cy="50400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Playwright (vs. Puppeteer): Cross-Browser Testing done right - DEV">
            <a:extLst>
              <a:ext uri="{FF2B5EF4-FFF2-40B4-BE49-F238E27FC236}">
                <a16:creationId xmlns:a16="http://schemas.microsoft.com/office/drawing/2014/main" id="{F8F39A7C-D9B8-4791-A370-49C00B9A043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9751" b="44702"/>
          <a:stretch/>
        </p:blipFill>
        <p:spPr bwMode="auto">
          <a:xfrm>
            <a:off x="2919270" y="3782549"/>
            <a:ext cx="1478950" cy="295718"/>
          </a:xfrm>
          <a:prstGeom prst="rect">
            <a:avLst/>
          </a:prstGeom>
          <a:noFill/>
          <a:extLst>
            <a:ext uri="{909E8E84-426E-40DD-AFC4-6F175D3DCCD1}">
              <a14:hiddenFill xmlns:a14="http://schemas.microsoft.com/office/drawing/2010/main">
                <a:solidFill>
                  <a:srgbClr val="FFFFFF"/>
                </a:solidFill>
              </a14:hiddenFill>
            </a:ext>
          </a:extLst>
        </p:spPr>
      </p:pic>
      <p:sp>
        <p:nvSpPr>
          <p:cNvPr id="12" name="Arrow: Right 11">
            <a:extLst>
              <a:ext uri="{FF2B5EF4-FFF2-40B4-BE49-F238E27FC236}">
                <a16:creationId xmlns:a16="http://schemas.microsoft.com/office/drawing/2014/main" id="{DE7F70E6-DB44-4A3E-B4C4-B1A3ED8C6323}"/>
              </a:ext>
            </a:extLst>
          </p:cNvPr>
          <p:cNvSpPr/>
          <p:nvPr/>
        </p:nvSpPr>
        <p:spPr>
          <a:xfrm>
            <a:off x="5602535" y="3158715"/>
            <a:ext cx="1125925" cy="446487"/>
          </a:xfrm>
          <a:prstGeom prst="rightArrow">
            <a:avLst/>
          </a:prstGeom>
          <a:solidFill>
            <a:srgbClr val="A2C3FA"/>
          </a:solidFill>
          <a:ln>
            <a:solidFill>
              <a:srgbClr val="3A6C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6" descr="Chromium (web browser) - Wikipedia">
            <a:extLst>
              <a:ext uri="{FF2B5EF4-FFF2-40B4-BE49-F238E27FC236}">
                <a16:creationId xmlns:a16="http://schemas.microsoft.com/office/drawing/2014/main" id="{D61C9F55-901F-4F29-9DD4-E10C20A9038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17365" y="2765503"/>
            <a:ext cx="1239450" cy="1239450"/>
          </a:xfrm>
          <a:prstGeom prst="rect">
            <a:avLst/>
          </a:prstGeom>
          <a:noFill/>
          <a:extLst>
            <a:ext uri="{909E8E84-426E-40DD-AFC4-6F175D3DCCD1}">
              <a14:hiddenFill xmlns:a14="http://schemas.microsoft.com/office/drawing/2010/main">
                <a:solidFill>
                  <a:srgbClr val="FFFFFF"/>
                </a:solidFill>
              </a14:hiddenFill>
            </a:ext>
          </a:extLst>
        </p:spPr>
      </p:pic>
      <p:sp>
        <p:nvSpPr>
          <p:cNvPr id="14" name="Arrow: Left-Right 13">
            <a:extLst>
              <a:ext uri="{FF2B5EF4-FFF2-40B4-BE49-F238E27FC236}">
                <a16:creationId xmlns:a16="http://schemas.microsoft.com/office/drawing/2014/main" id="{577920B6-3E2C-4ACC-B5BC-8E5F4717CD23}"/>
              </a:ext>
            </a:extLst>
          </p:cNvPr>
          <p:cNvSpPr/>
          <p:nvPr/>
        </p:nvSpPr>
        <p:spPr>
          <a:xfrm>
            <a:off x="3855969" y="3231822"/>
            <a:ext cx="623004" cy="373380"/>
          </a:xfrm>
          <a:prstGeom prst="lef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 name="Partial Circle 6">
            <a:extLst>
              <a:ext uri="{FF2B5EF4-FFF2-40B4-BE49-F238E27FC236}">
                <a16:creationId xmlns:a16="http://schemas.microsoft.com/office/drawing/2014/main" id="{C248CF49-8672-443F-8F86-8848CC89919E}"/>
              </a:ext>
            </a:extLst>
          </p:cNvPr>
          <p:cNvSpPr/>
          <p:nvPr/>
        </p:nvSpPr>
        <p:spPr>
          <a:xfrm>
            <a:off x="1951579" y="2368437"/>
            <a:ext cx="1759845" cy="2027041"/>
          </a:xfrm>
          <a:prstGeom prst="pie">
            <a:avLst>
              <a:gd name="adj1" fmla="val 5415935"/>
              <a:gd name="adj2" fmla="val 1620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5" name="TextBox 14">
            <a:extLst>
              <a:ext uri="{FF2B5EF4-FFF2-40B4-BE49-F238E27FC236}">
                <a16:creationId xmlns:a16="http://schemas.microsoft.com/office/drawing/2014/main" id="{CD6F071D-9B31-4D54-919D-3B189950EBF1}"/>
              </a:ext>
            </a:extLst>
          </p:cNvPr>
          <p:cNvSpPr txBox="1"/>
          <p:nvPr/>
        </p:nvSpPr>
        <p:spPr>
          <a:xfrm rot="16200000">
            <a:off x="2043098" y="3104957"/>
            <a:ext cx="743793" cy="553998"/>
          </a:xfrm>
          <a:prstGeom prst="rect">
            <a:avLst/>
          </a:prstGeom>
          <a:noFill/>
        </p:spPr>
        <p:txBody>
          <a:bodyPr wrap="none" lIns="0" tIns="0" rIns="0" bIns="0" rtlCol="0">
            <a:spAutoFit/>
          </a:bodyPr>
          <a:lstStyle/>
          <a:p>
            <a:r>
              <a:rPr lang="en-US" sz="3600" dirty="0"/>
              <a:t>API</a:t>
            </a:r>
          </a:p>
        </p:txBody>
      </p:sp>
      <p:pic>
        <p:nvPicPr>
          <p:cNvPr id="17" name="Picture 2" descr="robot-computer - iMUIS Online">
            <a:extLst>
              <a:ext uri="{FF2B5EF4-FFF2-40B4-BE49-F238E27FC236}">
                <a16:creationId xmlns:a16="http://schemas.microsoft.com/office/drawing/2014/main" id="{B320F9BA-C4F4-495A-B560-E60FFCE91F8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05068" y="3236652"/>
            <a:ext cx="821418" cy="342258"/>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API Modeling: A Zero-Code Way To a Designer API | The TIBCO Blog">
            <a:extLst>
              <a:ext uri="{FF2B5EF4-FFF2-40B4-BE49-F238E27FC236}">
                <a16:creationId xmlns:a16="http://schemas.microsoft.com/office/drawing/2014/main" id="{0A09C342-AEED-4840-AFB1-07DE7194101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62809" y="1311104"/>
            <a:ext cx="1645608" cy="9555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57970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par>
                                <p:cTn id="17" presetID="10"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par>
                                <p:cTn id="23" presetID="10" presetClass="entr" presetSubtype="0" fill="hold" nodeType="with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animBg="1"/>
      <p:bldP spid="1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E0A60-F7A9-4414-8121-24BB1C75FFAB}"/>
              </a:ext>
            </a:extLst>
          </p:cNvPr>
          <p:cNvSpPr>
            <a:spLocks noGrp="1"/>
          </p:cNvSpPr>
          <p:nvPr>
            <p:ph type="title"/>
          </p:nvPr>
        </p:nvSpPr>
        <p:spPr/>
        <p:txBody>
          <a:bodyPr/>
          <a:lstStyle/>
          <a:p>
            <a:r>
              <a:rPr lang="en-US" dirty="0"/>
              <a:t>Google Translate UI published as API</a:t>
            </a:r>
          </a:p>
        </p:txBody>
      </p:sp>
      <p:sp>
        <p:nvSpPr>
          <p:cNvPr id="3" name="Content Placeholder 2">
            <a:extLst>
              <a:ext uri="{FF2B5EF4-FFF2-40B4-BE49-F238E27FC236}">
                <a16:creationId xmlns:a16="http://schemas.microsoft.com/office/drawing/2014/main" id="{5887A48D-F4A4-412A-8F2A-48EA1200C799}"/>
              </a:ext>
            </a:extLst>
          </p:cNvPr>
          <p:cNvSpPr>
            <a:spLocks noGrp="1"/>
          </p:cNvSpPr>
          <p:nvPr>
            <p:ph idx="1"/>
          </p:nvPr>
        </p:nvSpPr>
        <p:spPr/>
        <p:txBody>
          <a:bodyPr/>
          <a:lstStyle/>
          <a:p>
            <a:endParaRPr lang="en-US" dirty="0"/>
          </a:p>
        </p:txBody>
      </p:sp>
      <p:sp>
        <p:nvSpPr>
          <p:cNvPr id="4" name="Footer Placeholder 3">
            <a:extLst>
              <a:ext uri="{FF2B5EF4-FFF2-40B4-BE49-F238E27FC236}">
                <a16:creationId xmlns:a16="http://schemas.microsoft.com/office/drawing/2014/main" id="{ED813521-3CC3-4174-8F17-E7B88C162F13}"/>
              </a:ext>
            </a:extLst>
          </p:cNvPr>
          <p:cNvSpPr>
            <a:spLocks noGrp="1"/>
          </p:cNvSpPr>
          <p:nvPr>
            <p:ph type="ftr" sz="quarter" idx="11"/>
          </p:nvPr>
        </p:nvSpPr>
        <p:spPr/>
        <p:txBody>
          <a:bodyPr/>
          <a:lstStyle/>
          <a:p>
            <a:r>
              <a:rPr lang="en-US"/>
              <a:t>MeetUp January 2021 | Playwright browser automation</a:t>
            </a:r>
            <a:endParaRPr lang="nl-NL"/>
          </a:p>
        </p:txBody>
      </p:sp>
      <p:sp>
        <p:nvSpPr>
          <p:cNvPr id="8" name="Rectangle: Rounded Corners 7">
            <a:extLst>
              <a:ext uri="{FF2B5EF4-FFF2-40B4-BE49-F238E27FC236}">
                <a16:creationId xmlns:a16="http://schemas.microsoft.com/office/drawing/2014/main" id="{E1E33698-8FA5-4513-A856-310C98DC6DEA}"/>
              </a:ext>
            </a:extLst>
          </p:cNvPr>
          <p:cNvSpPr/>
          <p:nvPr/>
        </p:nvSpPr>
        <p:spPr>
          <a:xfrm>
            <a:off x="6797040" y="2908198"/>
            <a:ext cx="2080260" cy="954060"/>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dirty="0"/>
              <a:t>Web Application</a:t>
            </a:r>
          </a:p>
        </p:txBody>
      </p:sp>
      <p:sp>
        <p:nvSpPr>
          <p:cNvPr id="9" name="Rectangle: Rounded Corners 8">
            <a:extLst>
              <a:ext uri="{FF2B5EF4-FFF2-40B4-BE49-F238E27FC236}">
                <a16:creationId xmlns:a16="http://schemas.microsoft.com/office/drawing/2014/main" id="{A5A75A9B-0805-44DB-B196-09B54B080886}"/>
              </a:ext>
            </a:extLst>
          </p:cNvPr>
          <p:cNvSpPr/>
          <p:nvPr/>
        </p:nvSpPr>
        <p:spPr>
          <a:xfrm>
            <a:off x="2784066" y="2607988"/>
            <a:ext cx="2557553" cy="1554480"/>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endParaRPr lang="en-US" sz="1800" dirty="0">
              <a:solidFill>
                <a:schemeClr val="accent4">
                  <a:lumMod val="50000"/>
                </a:schemeClr>
              </a:solidFill>
            </a:endParaRPr>
          </a:p>
        </p:txBody>
      </p:sp>
      <p:pic>
        <p:nvPicPr>
          <p:cNvPr id="10" name="Picture 2">
            <a:extLst>
              <a:ext uri="{FF2B5EF4-FFF2-40B4-BE49-F238E27FC236}">
                <a16:creationId xmlns:a16="http://schemas.microsoft.com/office/drawing/2014/main" id="{F22DD5B9-92D8-483B-9F51-60E128EA0F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13272" y="2654714"/>
            <a:ext cx="823980" cy="50400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Playwright (vs. Puppeteer): Cross-Browser Testing done right - DEV">
            <a:extLst>
              <a:ext uri="{FF2B5EF4-FFF2-40B4-BE49-F238E27FC236}">
                <a16:creationId xmlns:a16="http://schemas.microsoft.com/office/drawing/2014/main" id="{F8F39A7C-D9B8-4791-A370-49C00B9A043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9751" b="44702"/>
          <a:stretch/>
        </p:blipFill>
        <p:spPr bwMode="auto">
          <a:xfrm>
            <a:off x="2919270" y="3782549"/>
            <a:ext cx="1478950" cy="295718"/>
          </a:xfrm>
          <a:prstGeom prst="rect">
            <a:avLst/>
          </a:prstGeom>
          <a:noFill/>
          <a:extLst>
            <a:ext uri="{909E8E84-426E-40DD-AFC4-6F175D3DCCD1}">
              <a14:hiddenFill xmlns:a14="http://schemas.microsoft.com/office/drawing/2010/main">
                <a:solidFill>
                  <a:srgbClr val="FFFFFF"/>
                </a:solidFill>
              </a14:hiddenFill>
            </a:ext>
          </a:extLst>
        </p:spPr>
      </p:pic>
      <p:sp>
        <p:nvSpPr>
          <p:cNvPr id="12" name="Arrow: Right 11">
            <a:extLst>
              <a:ext uri="{FF2B5EF4-FFF2-40B4-BE49-F238E27FC236}">
                <a16:creationId xmlns:a16="http://schemas.microsoft.com/office/drawing/2014/main" id="{DE7F70E6-DB44-4A3E-B4C4-B1A3ED8C6323}"/>
              </a:ext>
            </a:extLst>
          </p:cNvPr>
          <p:cNvSpPr/>
          <p:nvPr/>
        </p:nvSpPr>
        <p:spPr>
          <a:xfrm>
            <a:off x="5602535" y="3158715"/>
            <a:ext cx="1125925" cy="446487"/>
          </a:xfrm>
          <a:prstGeom prst="rightArrow">
            <a:avLst/>
          </a:prstGeom>
          <a:solidFill>
            <a:srgbClr val="A2C3FA"/>
          </a:solidFill>
          <a:ln>
            <a:solidFill>
              <a:srgbClr val="3A6C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6" descr="Chromium (web browser) - Wikipedia">
            <a:extLst>
              <a:ext uri="{FF2B5EF4-FFF2-40B4-BE49-F238E27FC236}">
                <a16:creationId xmlns:a16="http://schemas.microsoft.com/office/drawing/2014/main" id="{D61C9F55-901F-4F29-9DD4-E10C20A9038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17365" y="2765503"/>
            <a:ext cx="1239450" cy="1239450"/>
          </a:xfrm>
          <a:prstGeom prst="rect">
            <a:avLst/>
          </a:prstGeom>
          <a:noFill/>
          <a:extLst>
            <a:ext uri="{909E8E84-426E-40DD-AFC4-6F175D3DCCD1}">
              <a14:hiddenFill xmlns:a14="http://schemas.microsoft.com/office/drawing/2010/main">
                <a:solidFill>
                  <a:srgbClr val="FFFFFF"/>
                </a:solidFill>
              </a14:hiddenFill>
            </a:ext>
          </a:extLst>
        </p:spPr>
      </p:pic>
      <p:sp>
        <p:nvSpPr>
          <p:cNvPr id="14" name="Arrow: Left-Right 13">
            <a:extLst>
              <a:ext uri="{FF2B5EF4-FFF2-40B4-BE49-F238E27FC236}">
                <a16:creationId xmlns:a16="http://schemas.microsoft.com/office/drawing/2014/main" id="{577920B6-3E2C-4ACC-B5BC-8E5F4717CD23}"/>
              </a:ext>
            </a:extLst>
          </p:cNvPr>
          <p:cNvSpPr/>
          <p:nvPr/>
        </p:nvSpPr>
        <p:spPr>
          <a:xfrm>
            <a:off x="3855969" y="3231822"/>
            <a:ext cx="623004" cy="373380"/>
          </a:xfrm>
          <a:prstGeom prst="lef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 name="Partial Circle 6">
            <a:extLst>
              <a:ext uri="{FF2B5EF4-FFF2-40B4-BE49-F238E27FC236}">
                <a16:creationId xmlns:a16="http://schemas.microsoft.com/office/drawing/2014/main" id="{C248CF49-8672-443F-8F86-8848CC89919E}"/>
              </a:ext>
            </a:extLst>
          </p:cNvPr>
          <p:cNvSpPr/>
          <p:nvPr/>
        </p:nvSpPr>
        <p:spPr>
          <a:xfrm>
            <a:off x="1951579" y="2368437"/>
            <a:ext cx="1759845" cy="2027041"/>
          </a:xfrm>
          <a:prstGeom prst="pie">
            <a:avLst>
              <a:gd name="adj1" fmla="val 5415935"/>
              <a:gd name="adj2" fmla="val 1620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5" name="TextBox 14">
            <a:extLst>
              <a:ext uri="{FF2B5EF4-FFF2-40B4-BE49-F238E27FC236}">
                <a16:creationId xmlns:a16="http://schemas.microsoft.com/office/drawing/2014/main" id="{CD6F071D-9B31-4D54-919D-3B189950EBF1}"/>
              </a:ext>
            </a:extLst>
          </p:cNvPr>
          <p:cNvSpPr txBox="1"/>
          <p:nvPr/>
        </p:nvSpPr>
        <p:spPr>
          <a:xfrm rot="16200000">
            <a:off x="2043098" y="3104957"/>
            <a:ext cx="743793" cy="553998"/>
          </a:xfrm>
          <a:prstGeom prst="rect">
            <a:avLst/>
          </a:prstGeom>
          <a:noFill/>
        </p:spPr>
        <p:txBody>
          <a:bodyPr wrap="none" lIns="0" tIns="0" rIns="0" bIns="0" rtlCol="0">
            <a:spAutoFit/>
          </a:bodyPr>
          <a:lstStyle/>
          <a:p>
            <a:r>
              <a:rPr lang="en-US" sz="3600" dirty="0"/>
              <a:t>API</a:t>
            </a:r>
          </a:p>
        </p:txBody>
      </p:sp>
      <p:pic>
        <p:nvPicPr>
          <p:cNvPr id="17" name="Picture 2" descr="robot-computer - iMUIS Online">
            <a:extLst>
              <a:ext uri="{FF2B5EF4-FFF2-40B4-BE49-F238E27FC236}">
                <a16:creationId xmlns:a16="http://schemas.microsoft.com/office/drawing/2014/main" id="{B320F9BA-C4F4-495A-B560-E60FFCE91F8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05068" y="3236652"/>
            <a:ext cx="821418" cy="342258"/>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Auto-Translation with Google Translate - Translation.io">
            <a:extLst>
              <a:ext uri="{FF2B5EF4-FFF2-40B4-BE49-F238E27FC236}">
                <a16:creationId xmlns:a16="http://schemas.microsoft.com/office/drawing/2014/main" id="{649D10C9-6A6B-4117-B60C-AC5A5E992A9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50770" y="2245889"/>
            <a:ext cx="3602344" cy="720469"/>
          </a:xfrm>
          <a:prstGeom prst="rect">
            <a:avLst/>
          </a:prstGeom>
          <a:noFill/>
          <a:extLst>
            <a:ext uri="{909E8E84-426E-40DD-AFC4-6F175D3DCCD1}">
              <a14:hiddenFill xmlns:a14="http://schemas.microsoft.com/office/drawing/2010/main">
                <a:solidFill>
                  <a:srgbClr val="FFFFFF"/>
                </a:solidFill>
              </a14:hiddenFill>
            </a:ext>
          </a:extLst>
        </p:spPr>
      </p:pic>
      <p:sp>
        <p:nvSpPr>
          <p:cNvPr id="5" name="Speech Bubble: Rectangle 4">
            <a:extLst>
              <a:ext uri="{FF2B5EF4-FFF2-40B4-BE49-F238E27FC236}">
                <a16:creationId xmlns:a16="http://schemas.microsoft.com/office/drawing/2014/main" id="{DB2ACB05-1141-44B6-A0D6-48FFFD17C30D}"/>
              </a:ext>
            </a:extLst>
          </p:cNvPr>
          <p:cNvSpPr/>
          <p:nvPr/>
        </p:nvSpPr>
        <p:spPr>
          <a:xfrm>
            <a:off x="176150" y="1293851"/>
            <a:ext cx="1623848" cy="952038"/>
          </a:xfrm>
          <a:prstGeom prst="wedgeRectCallout">
            <a:avLst>
              <a:gd name="adj1" fmla="val 83536"/>
              <a:gd name="adj2" fmla="val 120459"/>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Translation API to easily translate a text from source to target language</a:t>
            </a:r>
          </a:p>
        </p:txBody>
      </p:sp>
      <p:pic>
        <p:nvPicPr>
          <p:cNvPr id="18" name="Picture 2" descr="API Modeling: A Zero-Code Way To a Designer API | The TIBCO Blog">
            <a:extLst>
              <a:ext uri="{FF2B5EF4-FFF2-40B4-BE49-F238E27FC236}">
                <a16:creationId xmlns:a16="http://schemas.microsoft.com/office/drawing/2014/main" id="{A26D43F8-7409-4516-BE13-4BF3F486B04F}"/>
              </a:ext>
            </a:extLst>
          </p:cNvPr>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762809" y="1352342"/>
            <a:ext cx="1645608" cy="9555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33563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Effect transition="in" filter="fade">
                                      <p:cBhvr>
                                        <p:cTn id="7" dur="500"/>
                                        <p:tgtEl>
                                          <p:spTgt spid="30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E0A60-F7A9-4414-8121-24BB1C75FFAB}"/>
              </a:ext>
            </a:extLst>
          </p:cNvPr>
          <p:cNvSpPr>
            <a:spLocks noGrp="1"/>
          </p:cNvSpPr>
          <p:nvPr>
            <p:ph type="title"/>
          </p:nvPr>
        </p:nvSpPr>
        <p:spPr/>
        <p:txBody>
          <a:bodyPr/>
          <a:lstStyle/>
          <a:p>
            <a:r>
              <a:rPr lang="en-US" dirty="0"/>
              <a:t>Google Translate UI published as API</a:t>
            </a:r>
          </a:p>
        </p:txBody>
      </p:sp>
      <p:sp>
        <p:nvSpPr>
          <p:cNvPr id="3" name="Content Placeholder 2">
            <a:extLst>
              <a:ext uri="{FF2B5EF4-FFF2-40B4-BE49-F238E27FC236}">
                <a16:creationId xmlns:a16="http://schemas.microsoft.com/office/drawing/2014/main" id="{5887A48D-F4A4-412A-8F2A-48EA1200C799}"/>
              </a:ext>
            </a:extLst>
          </p:cNvPr>
          <p:cNvSpPr>
            <a:spLocks noGrp="1"/>
          </p:cNvSpPr>
          <p:nvPr>
            <p:ph idx="1"/>
          </p:nvPr>
        </p:nvSpPr>
        <p:spPr/>
        <p:txBody>
          <a:bodyPr/>
          <a:lstStyle/>
          <a:p>
            <a:endParaRPr lang="en-US" dirty="0"/>
          </a:p>
        </p:txBody>
      </p:sp>
      <p:sp>
        <p:nvSpPr>
          <p:cNvPr id="4" name="Footer Placeholder 3">
            <a:extLst>
              <a:ext uri="{FF2B5EF4-FFF2-40B4-BE49-F238E27FC236}">
                <a16:creationId xmlns:a16="http://schemas.microsoft.com/office/drawing/2014/main" id="{ED813521-3CC3-4174-8F17-E7B88C162F13}"/>
              </a:ext>
            </a:extLst>
          </p:cNvPr>
          <p:cNvSpPr>
            <a:spLocks noGrp="1"/>
          </p:cNvSpPr>
          <p:nvPr>
            <p:ph type="ftr" sz="quarter" idx="11"/>
          </p:nvPr>
        </p:nvSpPr>
        <p:spPr/>
        <p:txBody>
          <a:bodyPr/>
          <a:lstStyle/>
          <a:p>
            <a:r>
              <a:rPr lang="en-US"/>
              <a:t>MeetUp January 2021 | Playwright browser automation</a:t>
            </a:r>
            <a:endParaRPr lang="nl-NL"/>
          </a:p>
        </p:txBody>
      </p:sp>
      <p:pic>
        <p:nvPicPr>
          <p:cNvPr id="5122" name="Picture 2" descr="API Modeling: A Zero-Code Way To a Designer API | The TIBCO Blog">
            <a:extLst>
              <a:ext uri="{FF2B5EF4-FFF2-40B4-BE49-F238E27FC236}">
                <a16:creationId xmlns:a16="http://schemas.microsoft.com/office/drawing/2014/main" id="{23345161-B017-466C-8877-93D7757350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14809" y="3821240"/>
            <a:ext cx="1645608" cy="955514"/>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Rounded Corners 7">
            <a:extLst>
              <a:ext uri="{FF2B5EF4-FFF2-40B4-BE49-F238E27FC236}">
                <a16:creationId xmlns:a16="http://schemas.microsoft.com/office/drawing/2014/main" id="{E1E33698-8FA5-4513-A856-310C98DC6DEA}"/>
              </a:ext>
            </a:extLst>
          </p:cNvPr>
          <p:cNvSpPr/>
          <p:nvPr/>
        </p:nvSpPr>
        <p:spPr>
          <a:xfrm>
            <a:off x="6797040" y="2908198"/>
            <a:ext cx="2080260" cy="954060"/>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dirty="0"/>
              <a:t>Web Application</a:t>
            </a:r>
          </a:p>
        </p:txBody>
      </p:sp>
      <p:sp>
        <p:nvSpPr>
          <p:cNvPr id="7" name="Partial Circle 6">
            <a:extLst>
              <a:ext uri="{FF2B5EF4-FFF2-40B4-BE49-F238E27FC236}">
                <a16:creationId xmlns:a16="http://schemas.microsoft.com/office/drawing/2014/main" id="{C248CF49-8672-443F-8F86-8848CC89919E}"/>
              </a:ext>
            </a:extLst>
          </p:cNvPr>
          <p:cNvSpPr/>
          <p:nvPr/>
        </p:nvSpPr>
        <p:spPr>
          <a:xfrm>
            <a:off x="4000614" y="2394130"/>
            <a:ext cx="1759845" cy="2027041"/>
          </a:xfrm>
          <a:prstGeom prst="pie">
            <a:avLst>
              <a:gd name="adj1" fmla="val 5415935"/>
              <a:gd name="adj2" fmla="val 1620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5" name="TextBox 14">
            <a:extLst>
              <a:ext uri="{FF2B5EF4-FFF2-40B4-BE49-F238E27FC236}">
                <a16:creationId xmlns:a16="http://schemas.microsoft.com/office/drawing/2014/main" id="{CD6F071D-9B31-4D54-919D-3B189950EBF1}"/>
              </a:ext>
            </a:extLst>
          </p:cNvPr>
          <p:cNvSpPr txBox="1"/>
          <p:nvPr/>
        </p:nvSpPr>
        <p:spPr>
          <a:xfrm rot="16200000">
            <a:off x="4101115" y="3112307"/>
            <a:ext cx="743793" cy="553998"/>
          </a:xfrm>
          <a:prstGeom prst="rect">
            <a:avLst/>
          </a:prstGeom>
          <a:noFill/>
        </p:spPr>
        <p:txBody>
          <a:bodyPr wrap="none" lIns="0" tIns="0" rIns="0" bIns="0" rtlCol="0">
            <a:spAutoFit/>
          </a:bodyPr>
          <a:lstStyle/>
          <a:p>
            <a:r>
              <a:rPr lang="en-US" sz="3600" dirty="0"/>
              <a:t>API</a:t>
            </a:r>
          </a:p>
        </p:txBody>
      </p:sp>
      <p:grpSp>
        <p:nvGrpSpPr>
          <p:cNvPr id="19" name="Group 18">
            <a:extLst>
              <a:ext uri="{FF2B5EF4-FFF2-40B4-BE49-F238E27FC236}">
                <a16:creationId xmlns:a16="http://schemas.microsoft.com/office/drawing/2014/main" id="{5090E89C-164B-4241-8DA8-D8468E6EA281}"/>
              </a:ext>
            </a:extLst>
          </p:cNvPr>
          <p:cNvGrpSpPr/>
          <p:nvPr/>
        </p:nvGrpSpPr>
        <p:grpSpPr>
          <a:xfrm>
            <a:off x="4880537" y="3135632"/>
            <a:ext cx="1888446" cy="557266"/>
            <a:chOff x="2784066" y="2607988"/>
            <a:chExt cx="3944394" cy="1554480"/>
          </a:xfrm>
        </p:grpSpPr>
        <p:sp>
          <p:nvSpPr>
            <p:cNvPr id="9" name="Rectangle: Rounded Corners 8">
              <a:extLst>
                <a:ext uri="{FF2B5EF4-FFF2-40B4-BE49-F238E27FC236}">
                  <a16:creationId xmlns:a16="http://schemas.microsoft.com/office/drawing/2014/main" id="{A5A75A9B-0805-44DB-B196-09B54B080886}"/>
                </a:ext>
              </a:extLst>
            </p:cNvPr>
            <p:cNvSpPr/>
            <p:nvPr/>
          </p:nvSpPr>
          <p:spPr>
            <a:xfrm>
              <a:off x="2784066" y="2607988"/>
              <a:ext cx="2557553" cy="1554480"/>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endParaRPr lang="en-US" sz="1800" dirty="0">
                <a:solidFill>
                  <a:schemeClr val="accent4">
                    <a:lumMod val="50000"/>
                  </a:schemeClr>
                </a:solidFill>
              </a:endParaRPr>
            </a:p>
          </p:txBody>
        </p:sp>
        <p:pic>
          <p:nvPicPr>
            <p:cNvPr id="10" name="Picture 2">
              <a:extLst>
                <a:ext uri="{FF2B5EF4-FFF2-40B4-BE49-F238E27FC236}">
                  <a16:creationId xmlns:a16="http://schemas.microsoft.com/office/drawing/2014/main" id="{F22DD5B9-92D8-483B-9F51-60E128EA0F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13272" y="2654714"/>
              <a:ext cx="823980" cy="50400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Playwright (vs. Puppeteer): Cross-Browser Testing done right - DEV">
              <a:extLst>
                <a:ext uri="{FF2B5EF4-FFF2-40B4-BE49-F238E27FC236}">
                  <a16:creationId xmlns:a16="http://schemas.microsoft.com/office/drawing/2014/main" id="{F8F39A7C-D9B8-4791-A370-49C00B9A043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9751" b="44702"/>
            <a:stretch/>
          </p:blipFill>
          <p:spPr bwMode="auto">
            <a:xfrm>
              <a:off x="2919270" y="3782549"/>
              <a:ext cx="1478950" cy="295718"/>
            </a:xfrm>
            <a:prstGeom prst="rect">
              <a:avLst/>
            </a:prstGeom>
            <a:noFill/>
            <a:extLst>
              <a:ext uri="{909E8E84-426E-40DD-AFC4-6F175D3DCCD1}">
                <a14:hiddenFill xmlns:a14="http://schemas.microsoft.com/office/drawing/2010/main">
                  <a:solidFill>
                    <a:srgbClr val="FFFFFF"/>
                  </a:solidFill>
                </a14:hiddenFill>
              </a:ext>
            </a:extLst>
          </p:spPr>
        </p:pic>
        <p:sp>
          <p:nvSpPr>
            <p:cNvPr id="12" name="Arrow: Right 11">
              <a:extLst>
                <a:ext uri="{FF2B5EF4-FFF2-40B4-BE49-F238E27FC236}">
                  <a16:creationId xmlns:a16="http://schemas.microsoft.com/office/drawing/2014/main" id="{DE7F70E6-DB44-4A3E-B4C4-B1A3ED8C6323}"/>
                </a:ext>
              </a:extLst>
            </p:cNvPr>
            <p:cNvSpPr/>
            <p:nvPr/>
          </p:nvSpPr>
          <p:spPr>
            <a:xfrm>
              <a:off x="5602535" y="3158715"/>
              <a:ext cx="1125925" cy="446487"/>
            </a:xfrm>
            <a:prstGeom prst="rightArrow">
              <a:avLst/>
            </a:prstGeom>
            <a:solidFill>
              <a:srgbClr val="A2C3FA"/>
            </a:solidFill>
            <a:ln>
              <a:solidFill>
                <a:srgbClr val="3A6C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6" descr="Chromium (web browser) - Wikipedia">
              <a:extLst>
                <a:ext uri="{FF2B5EF4-FFF2-40B4-BE49-F238E27FC236}">
                  <a16:creationId xmlns:a16="http://schemas.microsoft.com/office/drawing/2014/main" id="{D61C9F55-901F-4F29-9DD4-E10C20A9038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17365" y="2765503"/>
              <a:ext cx="1239450" cy="1239450"/>
            </a:xfrm>
            <a:prstGeom prst="rect">
              <a:avLst/>
            </a:prstGeom>
            <a:noFill/>
            <a:extLst>
              <a:ext uri="{909E8E84-426E-40DD-AFC4-6F175D3DCCD1}">
                <a14:hiddenFill xmlns:a14="http://schemas.microsoft.com/office/drawing/2010/main">
                  <a:solidFill>
                    <a:srgbClr val="FFFFFF"/>
                  </a:solidFill>
                </a14:hiddenFill>
              </a:ext>
            </a:extLst>
          </p:spPr>
        </p:pic>
        <p:sp>
          <p:nvSpPr>
            <p:cNvPr id="14" name="Arrow: Left-Right 13">
              <a:extLst>
                <a:ext uri="{FF2B5EF4-FFF2-40B4-BE49-F238E27FC236}">
                  <a16:creationId xmlns:a16="http://schemas.microsoft.com/office/drawing/2014/main" id="{577920B6-3E2C-4ACC-B5BC-8E5F4717CD23}"/>
                </a:ext>
              </a:extLst>
            </p:cNvPr>
            <p:cNvSpPr/>
            <p:nvPr/>
          </p:nvSpPr>
          <p:spPr>
            <a:xfrm>
              <a:off x="3855969" y="3231822"/>
              <a:ext cx="623004" cy="373380"/>
            </a:xfrm>
            <a:prstGeom prst="lef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pic>
          <p:nvPicPr>
            <p:cNvPr id="17" name="Picture 2" descr="robot-computer - iMUIS Online">
              <a:extLst>
                <a:ext uri="{FF2B5EF4-FFF2-40B4-BE49-F238E27FC236}">
                  <a16:creationId xmlns:a16="http://schemas.microsoft.com/office/drawing/2014/main" id="{B320F9BA-C4F4-495A-B560-E60FFCE91F8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05068" y="3236652"/>
              <a:ext cx="821418" cy="342258"/>
            </a:xfrm>
            <a:prstGeom prst="rect">
              <a:avLst/>
            </a:prstGeom>
            <a:noFill/>
            <a:extLst>
              <a:ext uri="{909E8E84-426E-40DD-AFC4-6F175D3DCCD1}">
                <a14:hiddenFill xmlns:a14="http://schemas.microsoft.com/office/drawing/2010/main">
                  <a:solidFill>
                    <a:srgbClr val="FFFFFF"/>
                  </a:solidFill>
                </a14:hiddenFill>
              </a:ext>
            </a:extLst>
          </p:spPr>
        </p:pic>
      </p:grpSp>
      <p:pic>
        <p:nvPicPr>
          <p:cNvPr id="3074" name="Picture 2" descr="Auto-Translation with Google Translate - Translation.io">
            <a:extLst>
              <a:ext uri="{FF2B5EF4-FFF2-40B4-BE49-F238E27FC236}">
                <a16:creationId xmlns:a16="http://schemas.microsoft.com/office/drawing/2014/main" id="{649D10C9-6A6B-4117-B60C-AC5A5E992A9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06523" y="2466591"/>
            <a:ext cx="2498834" cy="49976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6B5E7BDA-A7D7-4205-898B-E0EA3FD06D73}"/>
              </a:ext>
            </a:extLst>
          </p:cNvPr>
          <p:cNvPicPr>
            <a:picLocks noChangeAspect="1"/>
          </p:cNvPicPr>
          <p:nvPr/>
        </p:nvPicPr>
        <p:blipFill>
          <a:blip r:embed="rId8"/>
          <a:stretch>
            <a:fillRect/>
          </a:stretch>
        </p:blipFill>
        <p:spPr>
          <a:xfrm>
            <a:off x="4822767" y="3725982"/>
            <a:ext cx="4216465" cy="1144609"/>
          </a:xfrm>
          <a:prstGeom prst="rect">
            <a:avLst/>
          </a:prstGeom>
          <a:ln>
            <a:noFill/>
          </a:ln>
          <a:effectLst>
            <a:outerShdw blurRad="292100" dist="139700" dir="2700000" algn="tl" rotWithShape="0">
              <a:srgbClr val="333333">
                <a:alpha val="65000"/>
              </a:srgbClr>
            </a:outerShdw>
          </a:effectLst>
        </p:spPr>
      </p:pic>
      <p:pic>
        <p:nvPicPr>
          <p:cNvPr id="18" name="Picture 17">
            <a:extLst>
              <a:ext uri="{FF2B5EF4-FFF2-40B4-BE49-F238E27FC236}">
                <a16:creationId xmlns:a16="http://schemas.microsoft.com/office/drawing/2014/main" id="{0079ACD5-AB11-4FFC-B7C5-1E50EA538606}"/>
              </a:ext>
            </a:extLst>
          </p:cNvPr>
          <p:cNvPicPr>
            <a:picLocks noChangeAspect="1"/>
          </p:cNvPicPr>
          <p:nvPr/>
        </p:nvPicPr>
        <p:blipFill>
          <a:blip r:embed="rId9"/>
          <a:stretch>
            <a:fillRect/>
          </a:stretch>
        </p:blipFill>
        <p:spPr>
          <a:xfrm>
            <a:off x="130315" y="78173"/>
            <a:ext cx="5168989" cy="243019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2624963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E0A60-F7A9-4414-8121-24BB1C75FFAB}"/>
              </a:ext>
            </a:extLst>
          </p:cNvPr>
          <p:cNvSpPr>
            <a:spLocks noGrp="1"/>
          </p:cNvSpPr>
          <p:nvPr>
            <p:ph type="title"/>
          </p:nvPr>
        </p:nvSpPr>
        <p:spPr/>
        <p:txBody>
          <a:bodyPr/>
          <a:lstStyle/>
          <a:p>
            <a:r>
              <a:rPr lang="en-US" dirty="0" err="1"/>
              <a:t>WhatsAPI</a:t>
            </a:r>
            <a:endParaRPr lang="en-US" dirty="0"/>
          </a:p>
        </p:txBody>
      </p:sp>
      <p:sp>
        <p:nvSpPr>
          <p:cNvPr id="4" name="Footer Placeholder 3">
            <a:extLst>
              <a:ext uri="{FF2B5EF4-FFF2-40B4-BE49-F238E27FC236}">
                <a16:creationId xmlns:a16="http://schemas.microsoft.com/office/drawing/2014/main" id="{ED813521-3CC3-4174-8F17-E7B88C162F13}"/>
              </a:ext>
            </a:extLst>
          </p:cNvPr>
          <p:cNvSpPr>
            <a:spLocks noGrp="1"/>
          </p:cNvSpPr>
          <p:nvPr>
            <p:ph type="ftr" sz="quarter" idx="11"/>
          </p:nvPr>
        </p:nvSpPr>
        <p:spPr/>
        <p:txBody>
          <a:bodyPr/>
          <a:lstStyle/>
          <a:p>
            <a:r>
              <a:rPr lang="en-US"/>
              <a:t>MeetUp January 2021 | Playwright browser automation</a:t>
            </a:r>
            <a:endParaRPr lang="nl-NL"/>
          </a:p>
        </p:txBody>
      </p:sp>
      <p:sp>
        <p:nvSpPr>
          <p:cNvPr id="7" name="Partial Circle 6">
            <a:extLst>
              <a:ext uri="{FF2B5EF4-FFF2-40B4-BE49-F238E27FC236}">
                <a16:creationId xmlns:a16="http://schemas.microsoft.com/office/drawing/2014/main" id="{C248CF49-8672-443F-8F86-8848CC89919E}"/>
              </a:ext>
            </a:extLst>
          </p:cNvPr>
          <p:cNvSpPr/>
          <p:nvPr/>
        </p:nvSpPr>
        <p:spPr>
          <a:xfrm>
            <a:off x="3841339" y="2368437"/>
            <a:ext cx="1759845" cy="2027041"/>
          </a:xfrm>
          <a:prstGeom prst="pie">
            <a:avLst>
              <a:gd name="adj1" fmla="val 5415935"/>
              <a:gd name="adj2" fmla="val 1620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5" name="TextBox 14">
            <a:extLst>
              <a:ext uri="{FF2B5EF4-FFF2-40B4-BE49-F238E27FC236}">
                <a16:creationId xmlns:a16="http://schemas.microsoft.com/office/drawing/2014/main" id="{CD6F071D-9B31-4D54-919D-3B189950EBF1}"/>
              </a:ext>
            </a:extLst>
          </p:cNvPr>
          <p:cNvSpPr txBox="1"/>
          <p:nvPr/>
        </p:nvSpPr>
        <p:spPr>
          <a:xfrm rot="16200000">
            <a:off x="3932858" y="3104957"/>
            <a:ext cx="743793" cy="553998"/>
          </a:xfrm>
          <a:prstGeom prst="rect">
            <a:avLst/>
          </a:prstGeom>
          <a:noFill/>
        </p:spPr>
        <p:txBody>
          <a:bodyPr wrap="none" lIns="0" tIns="0" rIns="0" bIns="0" rtlCol="0">
            <a:spAutoFit/>
          </a:bodyPr>
          <a:lstStyle/>
          <a:p>
            <a:r>
              <a:rPr lang="en-US" sz="3600" dirty="0"/>
              <a:t>API</a:t>
            </a:r>
          </a:p>
        </p:txBody>
      </p:sp>
      <p:pic>
        <p:nvPicPr>
          <p:cNvPr id="18" name="Picture 2" descr="API Modeling: A Zero-Code Way To a Designer API | The TIBCO Blog">
            <a:extLst>
              <a:ext uri="{FF2B5EF4-FFF2-40B4-BE49-F238E27FC236}">
                <a16:creationId xmlns:a16="http://schemas.microsoft.com/office/drawing/2014/main" id="{0A09C342-AEED-4840-AFB1-07DE719410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2569" y="1311104"/>
            <a:ext cx="1645608" cy="95551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WhatsApp Logo | Evolutie Geschiedenis en Betekenis">
            <a:extLst>
              <a:ext uri="{FF2B5EF4-FFF2-40B4-BE49-F238E27FC236}">
                <a16:creationId xmlns:a16="http://schemas.microsoft.com/office/drawing/2014/main" id="{30147BAF-FD82-4F0D-BE25-441A795888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41339" y="2266618"/>
            <a:ext cx="4604484" cy="25900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61643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2" descr="API Modeling: A Zero-Code Way To a Designer API | The TIBCO Blog">
            <a:extLst>
              <a:ext uri="{FF2B5EF4-FFF2-40B4-BE49-F238E27FC236}">
                <a16:creationId xmlns:a16="http://schemas.microsoft.com/office/drawing/2014/main" id="{0A09C342-AEED-4840-AFB1-07DE719410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51579" y="1493954"/>
            <a:ext cx="1645608" cy="95551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7E2E0A60-F7A9-4414-8121-24BB1C75FFAB}"/>
              </a:ext>
            </a:extLst>
          </p:cNvPr>
          <p:cNvSpPr>
            <a:spLocks noGrp="1"/>
          </p:cNvSpPr>
          <p:nvPr>
            <p:ph type="title"/>
          </p:nvPr>
        </p:nvSpPr>
        <p:spPr/>
        <p:txBody>
          <a:bodyPr/>
          <a:lstStyle/>
          <a:p>
            <a:r>
              <a:rPr lang="en-US" dirty="0"/>
              <a:t>Programmatic interaction with WhatsApp</a:t>
            </a:r>
          </a:p>
        </p:txBody>
      </p:sp>
      <p:sp>
        <p:nvSpPr>
          <p:cNvPr id="4" name="Footer Placeholder 3">
            <a:extLst>
              <a:ext uri="{FF2B5EF4-FFF2-40B4-BE49-F238E27FC236}">
                <a16:creationId xmlns:a16="http://schemas.microsoft.com/office/drawing/2014/main" id="{ED813521-3CC3-4174-8F17-E7B88C162F13}"/>
              </a:ext>
            </a:extLst>
          </p:cNvPr>
          <p:cNvSpPr>
            <a:spLocks noGrp="1"/>
          </p:cNvSpPr>
          <p:nvPr>
            <p:ph type="ftr" sz="quarter" idx="11"/>
          </p:nvPr>
        </p:nvSpPr>
        <p:spPr/>
        <p:txBody>
          <a:bodyPr/>
          <a:lstStyle/>
          <a:p>
            <a:r>
              <a:rPr lang="en-US"/>
              <a:t>MeetUp January 2021 | Playwright browser automation</a:t>
            </a:r>
            <a:endParaRPr lang="nl-NL"/>
          </a:p>
        </p:txBody>
      </p:sp>
      <p:sp>
        <p:nvSpPr>
          <p:cNvPr id="8" name="Rectangle: Rounded Corners 7">
            <a:extLst>
              <a:ext uri="{FF2B5EF4-FFF2-40B4-BE49-F238E27FC236}">
                <a16:creationId xmlns:a16="http://schemas.microsoft.com/office/drawing/2014/main" id="{E1E33698-8FA5-4513-A856-310C98DC6DEA}"/>
              </a:ext>
            </a:extLst>
          </p:cNvPr>
          <p:cNvSpPr/>
          <p:nvPr/>
        </p:nvSpPr>
        <p:spPr>
          <a:xfrm>
            <a:off x="6797040" y="2908198"/>
            <a:ext cx="2080260" cy="1635556"/>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dirty="0"/>
              <a:t>Web Application</a:t>
            </a:r>
          </a:p>
        </p:txBody>
      </p:sp>
      <p:sp>
        <p:nvSpPr>
          <p:cNvPr id="9" name="Rectangle: Rounded Corners 8">
            <a:extLst>
              <a:ext uri="{FF2B5EF4-FFF2-40B4-BE49-F238E27FC236}">
                <a16:creationId xmlns:a16="http://schemas.microsoft.com/office/drawing/2014/main" id="{A5A75A9B-0805-44DB-B196-09B54B080886}"/>
              </a:ext>
            </a:extLst>
          </p:cNvPr>
          <p:cNvSpPr/>
          <p:nvPr/>
        </p:nvSpPr>
        <p:spPr>
          <a:xfrm>
            <a:off x="2784066" y="2607988"/>
            <a:ext cx="2557553" cy="1554480"/>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endParaRPr lang="en-US" sz="1800" dirty="0">
              <a:solidFill>
                <a:schemeClr val="accent4">
                  <a:lumMod val="50000"/>
                </a:schemeClr>
              </a:solidFill>
            </a:endParaRPr>
          </a:p>
        </p:txBody>
      </p:sp>
      <p:pic>
        <p:nvPicPr>
          <p:cNvPr id="10" name="Picture 2">
            <a:extLst>
              <a:ext uri="{FF2B5EF4-FFF2-40B4-BE49-F238E27FC236}">
                <a16:creationId xmlns:a16="http://schemas.microsoft.com/office/drawing/2014/main" id="{F22DD5B9-92D8-483B-9F51-60E128EA0F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13272" y="2654714"/>
            <a:ext cx="823980" cy="50400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Playwright (vs. Puppeteer): Cross-Browser Testing done right - DEV">
            <a:extLst>
              <a:ext uri="{FF2B5EF4-FFF2-40B4-BE49-F238E27FC236}">
                <a16:creationId xmlns:a16="http://schemas.microsoft.com/office/drawing/2014/main" id="{F8F39A7C-D9B8-4791-A370-49C00B9A043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9751" b="44702"/>
          <a:stretch/>
        </p:blipFill>
        <p:spPr bwMode="auto">
          <a:xfrm>
            <a:off x="2919270" y="3782549"/>
            <a:ext cx="1478950" cy="295718"/>
          </a:xfrm>
          <a:prstGeom prst="rect">
            <a:avLst/>
          </a:prstGeom>
          <a:noFill/>
          <a:extLst>
            <a:ext uri="{909E8E84-426E-40DD-AFC4-6F175D3DCCD1}">
              <a14:hiddenFill xmlns:a14="http://schemas.microsoft.com/office/drawing/2010/main">
                <a:solidFill>
                  <a:srgbClr val="FFFFFF"/>
                </a:solidFill>
              </a14:hiddenFill>
            </a:ext>
          </a:extLst>
        </p:spPr>
      </p:pic>
      <p:sp>
        <p:nvSpPr>
          <p:cNvPr id="12" name="Arrow: Right 11">
            <a:extLst>
              <a:ext uri="{FF2B5EF4-FFF2-40B4-BE49-F238E27FC236}">
                <a16:creationId xmlns:a16="http://schemas.microsoft.com/office/drawing/2014/main" id="{DE7F70E6-DB44-4A3E-B4C4-B1A3ED8C6323}"/>
              </a:ext>
            </a:extLst>
          </p:cNvPr>
          <p:cNvSpPr/>
          <p:nvPr/>
        </p:nvSpPr>
        <p:spPr>
          <a:xfrm>
            <a:off x="5602535" y="3158715"/>
            <a:ext cx="1125925" cy="446487"/>
          </a:xfrm>
          <a:prstGeom prst="rightArrow">
            <a:avLst/>
          </a:prstGeom>
          <a:solidFill>
            <a:srgbClr val="A2C3FA"/>
          </a:solidFill>
          <a:ln>
            <a:solidFill>
              <a:srgbClr val="3A6C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6" descr="Chromium (web browser) - Wikipedia">
            <a:extLst>
              <a:ext uri="{FF2B5EF4-FFF2-40B4-BE49-F238E27FC236}">
                <a16:creationId xmlns:a16="http://schemas.microsoft.com/office/drawing/2014/main" id="{D61C9F55-901F-4F29-9DD4-E10C20A9038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17365" y="2765503"/>
            <a:ext cx="1239450" cy="1239450"/>
          </a:xfrm>
          <a:prstGeom prst="rect">
            <a:avLst/>
          </a:prstGeom>
          <a:noFill/>
          <a:extLst>
            <a:ext uri="{909E8E84-426E-40DD-AFC4-6F175D3DCCD1}">
              <a14:hiddenFill xmlns:a14="http://schemas.microsoft.com/office/drawing/2010/main">
                <a:solidFill>
                  <a:srgbClr val="FFFFFF"/>
                </a:solidFill>
              </a14:hiddenFill>
            </a:ext>
          </a:extLst>
        </p:spPr>
      </p:pic>
      <p:sp>
        <p:nvSpPr>
          <p:cNvPr id="14" name="Arrow: Left-Right 13">
            <a:extLst>
              <a:ext uri="{FF2B5EF4-FFF2-40B4-BE49-F238E27FC236}">
                <a16:creationId xmlns:a16="http://schemas.microsoft.com/office/drawing/2014/main" id="{577920B6-3E2C-4ACC-B5BC-8E5F4717CD23}"/>
              </a:ext>
            </a:extLst>
          </p:cNvPr>
          <p:cNvSpPr/>
          <p:nvPr/>
        </p:nvSpPr>
        <p:spPr>
          <a:xfrm>
            <a:off x="3855969" y="3231822"/>
            <a:ext cx="623004" cy="373380"/>
          </a:xfrm>
          <a:prstGeom prst="lef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 name="Partial Circle 6">
            <a:extLst>
              <a:ext uri="{FF2B5EF4-FFF2-40B4-BE49-F238E27FC236}">
                <a16:creationId xmlns:a16="http://schemas.microsoft.com/office/drawing/2014/main" id="{C248CF49-8672-443F-8F86-8848CC89919E}"/>
              </a:ext>
            </a:extLst>
          </p:cNvPr>
          <p:cNvSpPr/>
          <p:nvPr/>
        </p:nvSpPr>
        <p:spPr>
          <a:xfrm>
            <a:off x="1951579" y="2368437"/>
            <a:ext cx="1759845" cy="2027041"/>
          </a:xfrm>
          <a:prstGeom prst="pie">
            <a:avLst>
              <a:gd name="adj1" fmla="val 5415935"/>
              <a:gd name="adj2" fmla="val 1620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5" name="TextBox 14">
            <a:extLst>
              <a:ext uri="{FF2B5EF4-FFF2-40B4-BE49-F238E27FC236}">
                <a16:creationId xmlns:a16="http://schemas.microsoft.com/office/drawing/2014/main" id="{CD6F071D-9B31-4D54-919D-3B189950EBF1}"/>
              </a:ext>
            </a:extLst>
          </p:cNvPr>
          <p:cNvSpPr txBox="1"/>
          <p:nvPr/>
        </p:nvSpPr>
        <p:spPr>
          <a:xfrm rot="16200000">
            <a:off x="2043098" y="3104957"/>
            <a:ext cx="743793" cy="553998"/>
          </a:xfrm>
          <a:prstGeom prst="rect">
            <a:avLst/>
          </a:prstGeom>
          <a:noFill/>
        </p:spPr>
        <p:txBody>
          <a:bodyPr wrap="none" lIns="0" tIns="0" rIns="0" bIns="0" rtlCol="0">
            <a:spAutoFit/>
          </a:bodyPr>
          <a:lstStyle/>
          <a:p>
            <a:r>
              <a:rPr lang="en-US" sz="3600" dirty="0"/>
              <a:t>API</a:t>
            </a:r>
          </a:p>
        </p:txBody>
      </p:sp>
      <p:pic>
        <p:nvPicPr>
          <p:cNvPr id="17" name="Picture 2" descr="robot-computer - iMUIS Online">
            <a:extLst>
              <a:ext uri="{FF2B5EF4-FFF2-40B4-BE49-F238E27FC236}">
                <a16:creationId xmlns:a16="http://schemas.microsoft.com/office/drawing/2014/main" id="{B320F9BA-C4F4-495A-B560-E60FFCE91F8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05068" y="3236652"/>
            <a:ext cx="821418" cy="34225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67AFDF20-7694-4A3D-9A83-78A093060E13}"/>
              </a:ext>
            </a:extLst>
          </p:cNvPr>
          <p:cNvPicPr>
            <a:picLocks noChangeAspect="1"/>
          </p:cNvPicPr>
          <p:nvPr/>
        </p:nvPicPr>
        <p:blipFill>
          <a:blip r:embed="rId7"/>
          <a:stretch>
            <a:fillRect/>
          </a:stretch>
        </p:blipFill>
        <p:spPr>
          <a:xfrm>
            <a:off x="6777135" y="2571750"/>
            <a:ext cx="2097754" cy="528702"/>
          </a:xfrm>
          <a:prstGeom prst="rect">
            <a:avLst/>
          </a:prstGeom>
        </p:spPr>
      </p:pic>
      <p:pic>
        <p:nvPicPr>
          <p:cNvPr id="1026" name="Picture 2" descr="WhatsApp Logo | Evolutie Geschiedenis en Betekenis">
            <a:extLst>
              <a:ext uri="{FF2B5EF4-FFF2-40B4-BE49-F238E27FC236}">
                <a16:creationId xmlns:a16="http://schemas.microsoft.com/office/drawing/2014/main" id="{0A2FA8D2-8CF5-4873-BAAD-696DA804171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826239" y="1128448"/>
            <a:ext cx="2763522" cy="1554481"/>
          </a:xfrm>
          <a:prstGeom prst="rect">
            <a:avLst/>
          </a:prstGeom>
          <a:noFill/>
          <a:extLst>
            <a:ext uri="{909E8E84-426E-40DD-AFC4-6F175D3DCCD1}">
              <a14:hiddenFill xmlns:a14="http://schemas.microsoft.com/office/drawing/2010/main">
                <a:solidFill>
                  <a:srgbClr val="FFFFFF"/>
                </a:solidFill>
              </a14:hiddenFill>
            </a:ext>
          </a:extLst>
        </p:spPr>
      </p:pic>
      <p:sp>
        <p:nvSpPr>
          <p:cNvPr id="6" name="Arrow: Right 5">
            <a:extLst>
              <a:ext uri="{FF2B5EF4-FFF2-40B4-BE49-F238E27FC236}">
                <a16:creationId xmlns:a16="http://schemas.microsoft.com/office/drawing/2014/main" id="{A448798D-A2FC-4C95-822C-B1F6F971AFA8}"/>
              </a:ext>
            </a:extLst>
          </p:cNvPr>
          <p:cNvSpPr/>
          <p:nvPr/>
        </p:nvSpPr>
        <p:spPr>
          <a:xfrm>
            <a:off x="98019" y="3120940"/>
            <a:ext cx="1729424" cy="595143"/>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a:p>
        </p:txBody>
      </p:sp>
      <p:sp>
        <p:nvSpPr>
          <p:cNvPr id="16" name="Speech Bubble: Rectangle 15">
            <a:extLst>
              <a:ext uri="{FF2B5EF4-FFF2-40B4-BE49-F238E27FC236}">
                <a16:creationId xmlns:a16="http://schemas.microsoft.com/office/drawing/2014/main" id="{E30976BC-6A10-4178-9527-DB66A01A53F8}"/>
              </a:ext>
            </a:extLst>
          </p:cNvPr>
          <p:cNvSpPr/>
          <p:nvPr/>
        </p:nvSpPr>
        <p:spPr>
          <a:xfrm>
            <a:off x="98588" y="2377499"/>
            <a:ext cx="1469683" cy="599441"/>
          </a:xfrm>
          <a:prstGeom prst="wedgeRectCallout">
            <a:avLst>
              <a:gd name="adj1" fmla="val -34307"/>
              <a:gd name="adj2" fmla="val 110982"/>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send </a:t>
            </a:r>
            <a:r>
              <a:rPr lang="en-US" i="1" dirty="0"/>
              <a:t>message</a:t>
            </a:r>
            <a:r>
              <a:rPr lang="en-US" dirty="0"/>
              <a:t> to </a:t>
            </a:r>
            <a:r>
              <a:rPr lang="en-US" i="1" dirty="0"/>
              <a:t>contact</a:t>
            </a:r>
          </a:p>
        </p:txBody>
      </p:sp>
      <p:pic>
        <p:nvPicPr>
          <p:cNvPr id="19" name="Picture 18">
            <a:extLst>
              <a:ext uri="{FF2B5EF4-FFF2-40B4-BE49-F238E27FC236}">
                <a16:creationId xmlns:a16="http://schemas.microsoft.com/office/drawing/2014/main" id="{AC278FE7-E834-40AD-910B-634BE4B6ABDC}"/>
              </a:ext>
            </a:extLst>
          </p:cNvPr>
          <p:cNvPicPr>
            <a:picLocks noChangeAspect="1"/>
          </p:cNvPicPr>
          <p:nvPr/>
        </p:nvPicPr>
        <p:blipFill>
          <a:blip r:embed="rId9"/>
          <a:stretch>
            <a:fillRect/>
          </a:stretch>
        </p:blipFill>
        <p:spPr>
          <a:xfrm>
            <a:off x="6911457" y="3252142"/>
            <a:ext cx="1829109" cy="1143336"/>
          </a:xfrm>
          <a:prstGeom prst="rect">
            <a:avLst/>
          </a:prstGeom>
        </p:spPr>
      </p:pic>
    </p:spTree>
    <p:extLst>
      <p:ext uri="{BB962C8B-B14F-4D97-AF65-F5344CB8AC3E}">
        <p14:creationId xmlns:p14="http://schemas.microsoft.com/office/powerpoint/2010/main" val="15419986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par>
                                <p:cTn id="17" presetID="10"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par>
                                <p:cTn id="23" presetID="10" presetClass="entr" presetSubtype="0" fill="hold" nodeType="with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animBg="1"/>
      <p:bldP spid="1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1EFADF-9CF1-43CB-8457-C71DD394038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4F851FE-3596-43B6-B497-21AAC987DD31}"/>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4A355AD2-C8F2-4EB8-A6A6-8C39225BAB2D}"/>
              </a:ext>
            </a:extLst>
          </p:cNvPr>
          <p:cNvSpPr>
            <a:spLocks noGrp="1"/>
          </p:cNvSpPr>
          <p:nvPr>
            <p:ph type="ftr" sz="quarter" idx="11"/>
          </p:nvPr>
        </p:nvSpPr>
        <p:spPr/>
        <p:txBody>
          <a:bodyPr/>
          <a:lstStyle/>
          <a:p>
            <a:r>
              <a:rPr lang="en-US"/>
              <a:t>MeetUp January 2021 | Playwright browser automation</a:t>
            </a:r>
            <a:endParaRPr lang="nl-NL"/>
          </a:p>
        </p:txBody>
      </p:sp>
      <p:pic>
        <p:nvPicPr>
          <p:cNvPr id="5" name="Picture 4" descr="Playwright (vs. Puppeteer): Cross-Browser Testing done right - DEV">
            <a:extLst>
              <a:ext uri="{FF2B5EF4-FFF2-40B4-BE49-F238E27FC236}">
                <a16:creationId xmlns:a16="http://schemas.microsoft.com/office/drawing/2014/main" id="{B7C74CAF-7CB0-4A11-96D5-DF842B7ECF2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9751" b="44702"/>
          <a:stretch/>
        </p:blipFill>
        <p:spPr bwMode="auto">
          <a:xfrm>
            <a:off x="0" y="1652622"/>
            <a:ext cx="9193513" cy="18382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50496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62DF3F-306A-44A7-A202-EFB6684A50E7}"/>
              </a:ext>
            </a:extLst>
          </p:cNvPr>
          <p:cNvSpPr>
            <a:spLocks noGrp="1"/>
          </p:cNvSpPr>
          <p:nvPr>
            <p:ph type="title"/>
          </p:nvPr>
        </p:nvSpPr>
        <p:spPr/>
        <p:txBody>
          <a:bodyPr/>
          <a:lstStyle/>
          <a:p>
            <a:r>
              <a:rPr lang="en-US" dirty="0"/>
              <a:t>Overview of Playwright</a:t>
            </a:r>
          </a:p>
        </p:txBody>
      </p:sp>
      <p:sp>
        <p:nvSpPr>
          <p:cNvPr id="3" name="Content Placeholder 2">
            <a:extLst>
              <a:ext uri="{FF2B5EF4-FFF2-40B4-BE49-F238E27FC236}">
                <a16:creationId xmlns:a16="http://schemas.microsoft.com/office/drawing/2014/main" id="{EB7F58CC-1F1B-43A0-84FE-DA643B375CA5}"/>
              </a:ext>
            </a:extLst>
          </p:cNvPr>
          <p:cNvSpPr>
            <a:spLocks noGrp="1"/>
          </p:cNvSpPr>
          <p:nvPr>
            <p:ph idx="1"/>
          </p:nvPr>
        </p:nvSpPr>
        <p:spPr>
          <a:xfrm>
            <a:off x="720003" y="2256668"/>
            <a:ext cx="7415254" cy="2459332"/>
          </a:xfrm>
        </p:spPr>
        <p:txBody>
          <a:bodyPr/>
          <a:lstStyle/>
          <a:p>
            <a:r>
              <a:rPr lang="en-US" sz="1600" i="1" dirty="0"/>
              <a:t>Make the browser do anything a user can make the browser do plus everything a developer injecting JavaScript into a live session can activate</a:t>
            </a:r>
            <a:endParaRPr lang="en-US" dirty="0"/>
          </a:p>
          <a:p>
            <a:r>
              <a:rPr lang="en-US" dirty="0"/>
              <a:t>First release January 2020</a:t>
            </a:r>
          </a:p>
          <a:p>
            <a:pPr lvl="1"/>
            <a:r>
              <a:rPr lang="en-US" dirty="0"/>
              <a:t>1.0 in May, 1.7 in December</a:t>
            </a:r>
          </a:p>
          <a:p>
            <a:r>
              <a:rPr lang="en-US" dirty="0"/>
              <a:t>By Microsoft - the team that first created Puppeteer (while working at Google)</a:t>
            </a:r>
          </a:p>
          <a:p>
            <a:r>
              <a:rPr lang="en-US" dirty="0"/>
              <a:t>Open Source – on GitHub</a:t>
            </a:r>
          </a:p>
          <a:p>
            <a:r>
              <a:rPr lang="en-US" dirty="0"/>
              <a:t>Support for </a:t>
            </a:r>
            <a:r>
              <a:rPr lang="en-US" b="0" i="0" dirty="0">
                <a:solidFill>
                  <a:srgbClr val="222222"/>
                </a:solidFill>
                <a:effectLst/>
                <a:latin typeface="Roboto" panose="02000000000000000000" pitchFamily="2" charset="0"/>
              </a:rPr>
              <a:t>Chromium, Firefox and </a:t>
            </a:r>
            <a:r>
              <a:rPr lang="en-US" b="0" i="0" dirty="0" err="1">
                <a:solidFill>
                  <a:srgbClr val="222222"/>
                </a:solidFill>
                <a:effectLst/>
                <a:latin typeface="Roboto" panose="02000000000000000000" pitchFamily="2" charset="0"/>
              </a:rPr>
              <a:t>WebKit</a:t>
            </a:r>
            <a:endParaRPr lang="en-US" b="0" i="0" dirty="0">
              <a:solidFill>
                <a:srgbClr val="222222"/>
              </a:solidFill>
              <a:effectLst/>
              <a:latin typeface="Roboto" panose="02000000000000000000" pitchFamily="2" charset="0"/>
            </a:endParaRPr>
          </a:p>
          <a:p>
            <a:pPr lvl="1"/>
            <a:r>
              <a:rPr lang="en-US" dirty="0"/>
              <a:t>Is an alternative to WebDriver </a:t>
            </a:r>
          </a:p>
          <a:p>
            <a:r>
              <a:rPr lang="en-US" b="0" i="0" dirty="0">
                <a:solidFill>
                  <a:srgbClr val="222222"/>
                </a:solidFill>
                <a:effectLst/>
                <a:latin typeface="Roboto" panose="02000000000000000000" pitchFamily="2" charset="0"/>
              </a:rPr>
              <a:t>Primary use case: Web UI Test Automation</a:t>
            </a:r>
          </a:p>
        </p:txBody>
      </p:sp>
      <p:sp>
        <p:nvSpPr>
          <p:cNvPr id="4" name="Footer Placeholder 3">
            <a:extLst>
              <a:ext uri="{FF2B5EF4-FFF2-40B4-BE49-F238E27FC236}">
                <a16:creationId xmlns:a16="http://schemas.microsoft.com/office/drawing/2014/main" id="{C807E678-D636-4D67-A2D5-2E746F107979}"/>
              </a:ext>
            </a:extLst>
          </p:cNvPr>
          <p:cNvSpPr>
            <a:spLocks noGrp="1"/>
          </p:cNvSpPr>
          <p:nvPr>
            <p:ph type="ftr" sz="quarter" idx="11"/>
          </p:nvPr>
        </p:nvSpPr>
        <p:spPr/>
        <p:txBody>
          <a:bodyPr/>
          <a:lstStyle/>
          <a:p>
            <a:r>
              <a:rPr lang="en-US"/>
              <a:t>MeetUp January 2021 | Playwright browser automation</a:t>
            </a:r>
            <a:endParaRPr lang="nl-NL"/>
          </a:p>
        </p:txBody>
      </p:sp>
      <p:pic>
        <p:nvPicPr>
          <p:cNvPr id="6" name="Picture 4" descr="Playwright (vs. Puppeteer): Cross-Browser Testing done right - DEV">
            <a:extLst>
              <a:ext uri="{FF2B5EF4-FFF2-40B4-BE49-F238E27FC236}">
                <a16:creationId xmlns:a16="http://schemas.microsoft.com/office/drawing/2014/main" id="{55273AD6-B4DF-42CF-89ED-3266754CF79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9751" b="44702"/>
          <a:stretch/>
        </p:blipFill>
        <p:spPr bwMode="auto">
          <a:xfrm>
            <a:off x="3898781" y="53068"/>
            <a:ext cx="5172094" cy="103416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B8194E59-7E3D-4E75-9066-453670EAEACF}"/>
              </a:ext>
            </a:extLst>
          </p:cNvPr>
          <p:cNvPicPr>
            <a:picLocks noChangeAspect="1"/>
          </p:cNvPicPr>
          <p:nvPr/>
        </p:nvPicPr>
        <p:blipFill>
          <a:blip r:embed="rId3"/>
          <a:stretch>
            <a:fillRect/>
          </a:stretch>
        </p:blipFill>
        <p:spPr>
          <a:xfrm>
            <a:off x="5062187" y="3670355"/>
            <a:ext cx="2617486" cy="1203601"/>
          </a:xfrm>
          <a:prstGeom prst="rect">
            <a:avLst/>
          </a:prstGeom>
        </p:spPr>
      </p:pic>
      <p:pic>
        <p:nvPicPr>
          <p:cNvPr id="5" name="Picture 4">
            <a:extLst>
              <a:ext uri="{FF2B5EF4-FFF2-40B4-BE49-F238E27FC236}">
                <a16:creationId xmlns:a16="http://schemas.microsoft.com/office/drawing/2014/main" id="{5372E058-9800-430B-9B1E-4A6107EF1116}"/>
              </a:ext>
            </a:extLst>
          </p:cNvPr>
          <p:cNvPicPr>
            <a:picLocks noChangeAspect="1"/>
          </p:cNvPicPr>
          <p:nvPr/>
        </p:nvPicPr>
        <p:blipFill>
          <a:blip r:embed="rId4"/>
          <a:stretch>
            <a:fillRect/>
          </a:stretch>
        </p:blipFill>
        <p:spPr>
          <a:xfrm>
            <a:off x="1031265" y="1292216"/>
            <a:ext cx="6792729" cy="913471"/>
          </a:xfrm>
          <a:prstGeom prst="rect">
            <a:avLst/>
          </a:prstGeom>
        </p:spPr>
      </p:pic>
    </p:spTree>
    <p:extLst>
      <p:ext uri="{BB962C8B-B14F-4D97-AF65-F5344CB8AC3E}">
        <p14:creationId xmlns:p14="http://schemas.microsoft.com/office/powerpoint/2010/main" val="6654014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nl-NL" dirty="0"/>
              <a:t>Lucas Jellema</a:t>
            </a:r>
            <a:br>
              <a:rPr lang="nl-NL" dirty="0"/>
            </a:br>
            <a:br>
              <a:rPr lang="nl-NL" dirty="0"/>
            </a:br>
            <a:r>
              <a:rPr lang="nl-NL" dirty="0"/>
              <a:t>CTO for AMIS | Conclusion</a:t>
            </a:r>
            <a:br>
              <a:rPr lang="nl-NL" dirty="0"/>
            </a:br>
            <a:r>
              <a:rPr lang="nl-NL" dirty="0"/>
              <a:t>Solution Architect</a:t>
            </a:r>
            <a:br>
              <a:rPr lang="nl-NL" dirty="0"/>
            </a:br>
            <a:r>
              <a:rPr lang="nl-NL" dirty="0" err="1"/>
              <a:t>Programmer</a:t>
            </a:r>
            <a:br>
              <a:rPr lang="nl-NL" dirty="0"/>
            </a:br>
            <a:br>
              <a:rPr lang="nl-NL" dirty="0"/>
            </a:br>
            <a:endParaRPr lang="nl-NL" dirty="0"/>
          </a:p>
        </p:txBody>
      </p:sp>
      <p:sp>
        <p:nvSpPr>
          <p:cNvPr id="3" name="Footer Placeholder 2">
            <a:extLst>
              <a:ext uri="{FF2B5EF4-FFF2-40B4-BE49-F238E27FC236}">
                <a16:creationId xmlns:a16="http://schemas.microsoft.com/office/drawing/2014/main" id="{89ECDE17-54D0-4449-9256-1701504F5F6E}"/>
              </a:ext>
            </a:extLst>
          </p:cNvPr>
          <p:cNvSpPr>
            <a:spLocks noGrp="1"/>
          </p:cNvSpPr>
          <p:nvPr>
            <p:ph type="ftr" sz="quarter" idx="11"/>
          </p:nvPr>
        </p:nvSpPr>
        <p:spPr/>
        <p:txBody>
          <a:bodyPr/>
          <a:lstStyle/>
          <a:p>
            <a:r>
              <a:rPr lang="en-US" noProof="0"/>
              <a:t>MeetUp January 2021 | Playwright browser automation</a:t>
            </a:r>
            <a:endParaRPr lang="nl-NL" noProof="0" dirty="0"/>
          </a:p>
        </p:txBody>
      </p:sp>
      <p:sp>
        <p:nvSpPr>
          <p:cNvPr id="2" name="TextBox 1">
            <a:extLst>
              <a:ext uri="{FF2B5EF4-FFF2-40B4-BE49-F238E27FC236}">
                <a16:creationId xmlns:a16="http://schemas.microsoft.com/office/drawing/2014/main" id="{B6E30018-3507-4A1A-BAE0-57499F217AAA}"/>
              </a:ext>
            </a:extLst>
          </p:cNvPr>
          <p:cNvSpPr txBox="1"/>
          <p:nvPr/>
        </p:nvSpPr>
        <p:spPr>
          <a:xfrm>
            <a:off x="583324" y="4501055"/>
            <a:ext cx="6262933" cy="200055"/>
          </a:xfrm>
          <a:prstGeom prst="rect">
            <a:avLst/>
          </a:prstGeom>
          <a:noFill/>
        </p:spPr>
        <p:txBody>
          <a:bodyPr wrap="none" lIns="0" tIns="0" rIns="0" bIns="0" rtlCol="0">
            <a:spAutoFit/>
          </a:bodyPr>
          <a:lstStyle/>
          <a:p>
            <a:r>
              <a:rPr lang="nl-NL" sz="1300" dirty="0"/>
              <a:t>lucas.jellema@amis.nl  |  technology.amis.nl  |       @</a:t>
            </a:r>
            <a:r>
              <a:rPr lang="nl-NL" sz="1300" dirty="0" err="1"/>
              <a:t>lucasjellema</a:t>
            </a:r>
            <a:r>
              <a:rPr lang="nl-NL" sz="1300" dirty="0"/>
              <a:t>  |      </a:t>
            </a:r>
            <a:r>
              <a:rPr lang="nl-NL" sz="1300" dirty="0" err="1"/>
              <a:t>lucas-jellema</a:t>
            </a:r>
            <a:endParaRPr lang="en-NL" sz="1300" dirty="0" err="1"/>
          </a:p>
        </p:txBody>
      </p:sp>
      <p:pic>
        <p:nvPicPr>
          <p:cNvPr id="7" name="Snagit_SNG834">
            <a:extLst>
              <a:ext uri="{FF2B5EF4-FFF2-40B4-BE49-F238E27FC236}">
                <a16:creationId xmlns:a16="http://schemas.microsoft.com/office/drawing/2014/main" id="{EB8DC5EF-6CD0-4BB8-A204-8C7AFA553E4B}"/>
              </a:ext>
            </a:extLst>
          </p:cNvPr>
          <p:cNvPicPr>
            <a:picLocks noChangeAspect="1"/>
          </p:cNvPicPr>
          <p:nvPr/>
        </p:nvPicPr>
        <p:blipFill>
          <a:blip r:embed="rId2"/>
          <a:stretch>
            <a:fillRect/>
          </a:stretch>
        </p:blipFill>
        <p:spPr>
          <a:xfrm>
            <a:off x="5527246" y="4501055"/>
            <a:ext cx="195637" cy="209952"/>
          </a:xfrm>
          <a:prstGeom prst="rect">
            <a:avLst/>
          </a:prstGeom>
        </p:spPr>
      </p:pic>
      <p:pic>
        <p:nvPicPr>
          <p:cNvPr id="11" name="Snagit_SNG849">
            <a:extLst>
              <a:ext uri="{FF2B5EF4-FFF2-40B4-BE49-F238E27FC236}">
                <a16:creationId xmlns:a16="http://schemas.microsoft.com/office/drawing/2014/main" id="{A9123208-CEAC-4E98-A1E6-88A6858C16EE}"/>
              </a:ext>
            </a:extLst>
          </p:cNvPr>
          <p:cNvPicPr>
            <a:picLocks noChangeAspect="1"/>
          </p:cNvPicPr>
          <p:nvPr/>
        </p:nvPicPr>
        <p:blipFill>
          <a:blip r:embed="rId3"/>
          <a:stretch>
            <a:fillRect/>
          </a:stretch>
        </p:blipFill>
        <p:spPr>
          <a:xfrm>
            <a:off x="3951217" y="4501055"/>
            <a:ext cx="281328" cy="200055"/>
          </a:xfrm>
          <a:prstGeom prst="rect">
            <a:avLst/>
          </a:prstGeom>
        </p:spPr>
      </p:pic>
      <p:pic>
        <p:nvPicPr>
          <p:cNvPr id="2050" name="Picture 2">
            <a:extLst>
              <a:ext uri="{FF2B5EF4-FFF2-40B4-BE49-F238E27FC236}">
                <a16:creationId xmlns:a16="http://schemas.microsoft.com/office/drawing/2014/main" id="{28527770-D1EC-4794-827E-16A58904971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50000"/>
          <a:stretch/>
        </p:blipFill>
        <p:spPr bwMode="auto">
          <a:xfrm>
            <a:off x="7865345" y="2472422"/>
            <a:ext cx="435617" cy="14052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9E59EAFC-6A46-4ACB-8445-0F3AF118B77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64718" y="2664361"/>
            <a:ext cx="436244" cy="162849"/>
          </a:xfrm>
          <a:prstGeom prst="rect">
            <a:avLst/>
          </a:prstGeom>
          <a:noFill/>
          <a:extLst>
            <a:ext uri="{909E8E84-426E-40DD-AFC4-6F175D3DCCD1}">
              <a14:hiddenFill xmlns:a14="http://schemas.microsoft.com/office/drawing/2010/main">
                <a:solidFill>
                  <a:srgbClr val="FFFFFF"/>
                </a:solidFill>
              </a14:hiddenFill>
            </a:ext>
          </a:extLst>
        </p:spPr>
      </p:pic>
      <p:pic>
        <p:nvPicPr>
          <p:cNvPr id="12" name="!Lucas">
            <a:extLst>
              <a:ext uri="{FF2B5EF4-FFF2-40B4-BE49-F238E27FC236}">
                <a16:creationId xmlns:a16="http://schemas.microsoft.com/office/drawing/2014/main" id="{589EA8D0-2C6E-4F2B-A4F8-76E41AEA6D50}"/>
              </a:ext>
            </a:extLst>
          </p:cNvPr>
          <p:cNvPicPr>
            <a:picLocks noChangeAspect="1"/>
          </p:cNvPicPr>
          <p:nvPr/>
        </p:nvPicPr>
        <p:blipFill>
          <a:blip r:embed="rId6"/>
          <a:stretch>
            <a:fillRect/>
          </a:stretch>
        </p:blipFill>
        <p:spPr>
          <a:xfrm>
            <a:off x="5625064" y="916640"/>
            <a:ext cx="2116616" cy="1910570"/>
          </a:xfrm>
          <a:prstGeom prst="rect">
            <a:avLst/>
          </a:prstGeom>
          <a:ln>
            <a:noFill/>
          </a:ln>
          <a:effectLst>
            <a:outerShdw blurRad="292100" dist="139700" dir="2700000" algn="tl" rotWithShape="0">
              <a:srgbClr val="333333">
                <a:alpha val="65000"/>
              </a:srgbClr>
            </a:outerShdw>
          </a:effectLst>
        </p:spPr>
      </p:pic>
      <p:pic>
        <p:nvPicPr>
          <p:cNvPr id="14" name="Picture 2">
            <a:extLst>
              <a:ext uri="{FF2B5EF4-FFF2-40B4-BE49-F238E27FC236}">
                <a16:creationId xmlns:a16="http://schemas.microsoft.com/office/drawing/2014/main" id="{CE051E51-CBF9-4C1A-B876-63DF03994FA1}"/>
              </a:ext>
            </a:extLst>
          </p:cNvPr>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227265" y="1280501"/>
            <a:ext cx="1139824" cy="1139824"/>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a:extLst>
              <a:ext uri="{FF2B5EF4-FFF2-40B4-BE49-F238E27FC236}">
                <a16:creationId xmlns:a16="http://schemas.microsoft.com/office/drawing/2014/main" id="{67BACED5-7754-4AED-9FB6-3C2E97A1505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396417" y="3313785"/>
            <a:ext cx="774373" cy="47365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ml Dialog Element Taking Full Advantage Of Javascript - Html Css Js  Transparent, HD Png Download - kindpng">
            <a:extLst>
              <a:ext uri="{FF2B5EF4-FFF2-40B4-BE49-F238E27FC236}">
                <a16:creationId xmlns:a16="http://schemas.microsoft.com/office/drawing/2014/main" id="{F5938EC4-B35D-4C13-839D-FE4FE3B7511B}"/>
              </a:ext>
            </a:extLst>
          </p:cNvPr>
          <p:cNvPicPr>
            <a:picLocks noChangeAspect="1" noChangeArrowheads="1"/>
          </p:cNvPicPr>
          <p:nvPr/>
        </p:nvPicPr>
        <p:blipFill>
          <a:blip r:embed="rId9">
            <a:clrChange>
              <a:clrFrom>
                <a:srgbClr val="F7F7F7"/>
              </a:clrFrom>
              <a:clrTo>
                <a:srgbClr val="F7F7F7">
                  <a:alpha val="0"/>
                </a:srgbClr>
              </a:clrTo>
            </a:clrChange>
            <a:extLst>
              <a:ext uri="{28A0092B-C50C-407E-A947-70E740481C1C}">
                <a14:useLocalDpi xmlns:a14="http://schemas.microsoft.com/office/drawing/2010/main" val="0"/>
              </a:ext>
            </a:extLst>
          </a:blip>
          <a:srcRect/>
          <a:stretch>
            <a:fillRect/>
          </a:stretch>
        </p:blipFill>
        <p:spPr bwMode="auto">
          <a:xfrm>
            <a:off x="3940094" y="3456878"/>
            <a:ext cx="1030047" cy="6911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12537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750"/>
                                  </p:stCondLst>
                                  <p:childTnLst>
                                    <p:set>
                                      <p:cBhvr>
                                        <p:cTn id="6" dur="1" fill="hold">
                                          <p:stCondLst>
                                            <p:cond delay="0"/>
                                          </p:stCondLst>
                                        </p:cTn>
                                        <p:tgtEl>
                                          <p:spTgt spid="14"/>
                                        </p:tgtEl>
                                        <p:attrNameLst>
                                          <p:attrName>style.visibility</p:attrName>
                                        </p:attrNameLst>
                                      </p:cBhvr>
                                      <p:to>
                                        <p:strVal val="visible"/>
                                      </p:to>
                                    </p:set>
                                  </p:childTnLst>
                                </p:cTn>
                              </p:par>
                            </p:childTnLst>
                          </p:cTn>
                        </p:par>
                        <p:par>
                          <p:cTn id="7" fill="hold">
                            <p:stCondLst>
                              <p:cond delay="750"/>
                            </p:stCondLst>
                            <p:childTnLst>
                              <p:par>
                                <p:cTn id="8" presetID="10" presetClass="exit" presetSubtype="0" fill="hold" nodeType="afterEffect">
                                  <p:stCondLst>
                                    <p:cond delay="750"/>
                                  </p:stCondLst>
                                  <p:childTnLst>
                                    <p:animEffect transition="out" filter="fade">
                                      <p:cBhvr>
                                        <p:cTn id="9" dur="750"/>
                                        <p:tgtEl>
                                          <p:spTgt spid="14"/>
                                        </p:tgtEl>
                                      </p:cBhvr>
                                    </p:animEffect>
                                    <p:set>
                                      <p:cBhvr>
                                        <p:cTn id="10" dur="1" fill="hold">
                                          <p:stCondLst>
                                            <p:cond delay="74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9787AD-B2D6-48FF-958D-2423B7F41384}"/>
              </a:ext>
            </a:extLst>
          </p:cNvPr>
          <p:cNvSpPr>
            <a:spLocks noGrp="1"/>
          </p:cNvSpPr>
          <p:nvPr>
            <p:ph type="title"/>
          </p:nvPr>
        </p:nvSpPr>
        <p:spPr/>
        <p:txBody>
          <a:bodyPr/>
          <a:lstStyle/>
          <a:p>
            <a:r>
              <a:rPr lang="en-US" dirty="0"/>
              <a:t>Playwright</a:t>
            </a:r>
          </a:p>
        </p:txBody>
      </p:sp>
      <p:sp>
        <p:nvSpPr>
          <p:cNvPr id="4" name="Footer Placeholder 3">
            <a:extLst>
              <a:ext uri="{FF2B5EF4-FFF2-40B4-BE49-F238E27FC236}">
                <a16:creationId xmlns:a16="http://schemas.microsoft.com/office/drawing/2014/main" id="{72501D14-544E-4346-AB0E-8A655331A780}"/>
              </a:ext>
            </a:extLst>
          </p:cNvPr>
          <p:cNvSpPr>
            <a:spLocks noGrp="1"/>
          </p:cNvSpPr>
          <p:nvPr>
            <p:ph type="ftr" sz="quarter" idx="11"/>
          </p:nvPr>
        </p:nvSpPr>
        <p:spPr/>
        <p:txBody>
          <a:bodyPr/>
          <a:lstStyle/>
          <a:p>
            <a:r>
              <a:rPr lang="en-US"/>
              <a:t>MeetUp January 2021 | Playwright browser automation</a:t>
            </a:r>
            <a:endParaRPr lang="nl-NL"/>
          </a:p>
        </p:txBody>
      </p:sp>
      <p:pic>
        <p:nvPicPr>
          <p:cNvPr id="9" name="Picture 6" descr="Chromium (web browser) - Wikipedia">
            <a:extLst>
              <a:ext uri="{FF2B5EF4-FFF2-40B4-BE49-F238E27FC236}">
                <a16:creationId xmlns:a16="http://schemas.microsoft.com/office/drawing/2014/main" id="{39476FE0-EA14-4F27-AC7A-9BACF13A63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17365" y="1552981"/>
            <a:ext cx="1239450" cy="1239450"/>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Rounded Corners 9">
            <a:extLst>
              <a:ext uri="{FF2B5EF4-FFF2-40B4-BE49-F238E27FC236}">
                <a16:creationId xmlns:a16="http://schemas.microsoft.com/office/drawing/2014/main" id="{7C58DA9B-A587-4F14-A6AC-4DA112458EF8}"/>
              </a:ext>
            </a:extLst>
          </p:cNvPr>
          <p:cNvSpPr/>
          <p:nvPr/>
        </p:nvSpPr>
        <p:spPr>
          <a:xfrm>
            <a:off x="6797040" y="1695676"/>
            <a:ext cx="1638300" cy="954060"/>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dirty="0"/>
              <a:t>Web Application</a:t>
            </a:r>
          </a:p>
        </p:txBody>
      </p:sp>
      <p:sp>
        <p:nvSpPr>
          <p:cNvPr id="11" name="Rectangle: Rounded Corners 10">
            <a:extLst>
              <a:ext uri="{FF2B5EF4-FFF2-40B4-BE49-F238E27FC236}">
                <a16:creationId xmlns:a16="http://schemas.microsoft.com/office/drawing/2014/main" id="{AFA3D3A0-1556-49E9-AA1D-20766817F1BB}"/>
              </a:ext>
            </a:extLst>
          </p:cNvPr>
          <p:cNvSpPr/>
          <p:nvPr/>
        </p:nvSpPr>
        <p:spPr>
          <a:xfrm>
            <a:off x="1173480" y="1395466"/>
            <a:ext cx="2712720" cy="1554480"/>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800" dirty="0">
                <a:solidFill>
                  <a:schemeClr val="accent4">
                    <a:lumMod val="50000"/>
                  </a:schemeClr>
                </a:solidFill>
              </a:rPr>
              <a:t>My Custom Application </a:t>
            </a:r>
          </a:p>
        </p:txBody>
      </p:sp>
      <p:pic>
        <p:nvPicPr>
          <p:cNvPr id="7" name="Picture 2">
            <a:extLst>
              <a:ext uri="{FF2B5EF4-FFF2-40B4-BE49-F238E27FC236}">
                <a16:creationId xmlns:a16="http://schemas.microsoft.com/office/drawing/2014/main" id="{DE5B41C1-351D-49FE-A900-B24A4B7276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3312" y="1442192"/>
            <a:ext cx="823980" cy="504001"/>
          </a:xfrm>
          <a:prstGeom prst="rect">
            <a:avLst/>
          </a:prstGeom>
          <a:noFill/>
          <a:extLst>
            <a:ext uri="{909E8E84-426E-40DD-AFC4-6F175D3DCCD1}">
              <a14:hiddenFill xmlns:a14="http://schemas.microsoft.com/office/drawing/2010/main">
                <a:solidFill>
                  <a:srgbClr val="FFFFFF"/>
                </a:solidFill>
              </a14:hiddenFill>
            </a:ext>
          </a:extLst>
        </p:spPr>
      </p:pic>
      <p:sp>
        <p:nvSpPr>
          <p:cNvPr id="12" name="Arrow: Right 11">
            <a:extLst>
              <a:ext uri="{FF2B5EF4-FFF2-40B4-BE49-F238E27FC236}">
                <a16:creationId xmlns:a16="http://schemas.microsoft.com/office/drawing/2014/main" id="{AAA81182-5606-4FEB-9D95-E4A63221DCA2}"/>
              </a:ext>
            </a:extLst>
          </p:cNvPr>
          <p:cNvSpPr/>
          <p:nvPr/>
        </p:nvSpPr>
        <p:spPr>
          <a:xfrm>
            <a:off x="5602535" y="1946193"/>
            <a:ext cx="1125925" cy="446487"/>
          </a:xfrm>
          <a:prstGeom prst="rightArrow">
            <a:avLst/>
          </a:prstGeom>
          <a:solidFill>
            <a:srgbClr val="A2C3FA"/>
          </a:solidFill>
          <a:ln>
            <a:solidFill>
              <a:srgbClr val="3A6C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peech Bubble: Rectangle 12">
            <a:extLst>
              <a:ext uri="{FF2B5EF4-FFF2-40B4-BE49-F238E27FC236}">
                <a16:creationId xmlns:a16="http://schemas.microsoft.com/office/drawing/2014/main" id="{D6ACD8B8-BB49-4972-94F9-12AE51A535EF}"/>
              </a:ext>
            </a:extLst>
          </p:cNvPr>
          <p:cNvSpPr/>
          <p:nvPr/>
        </p:nvSpPr>
        <p:spPr>
          <a:xfrm>
            <a:off x="4886549" y="257232"/>
            <a:ext cx="1638300" cy="785866"/>
          </a:xfrm>
          <a:prstGeom prst="wedgeRectCallout">
            <a:avLst>
              <a:gd name="adj1" fmla="val 14064"/>
              <a:gd name="adj2" fmla="val 188552"/>
            </a:avLst>
          </a:prstGeom>
          <a:solidFill>
            <a:schemeClr val="bg2">
              <a:lumMod val="40000"/>
              <a:lumOff val="60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4" name="TextBox 13">
            <a:extLst>
              <a:ext uri="{FF2B5EF4-FFF2-40B4-BE49-F238E27FC236}">
                <a16:creationId xmlns:a16="http://schemas.microsoft.com/office/drawing/2014/main" id="{61B80386-C15C-4386-8664-A0B60A4763DA}"/>
              </a:ext>
            </a:extLst>
          </p:cNvPr>
          <p:cNvSpPr txBox="1"/>
          <p:nvPr/>
        </p:nvSpPr>
        <p:spPr>
          <a:xfrm>
            <a:off x="4939890" y="298648"/>
            <a:ext cx="1584960" cy="738664"/>
          </a:xfrm>
          <a:prstGeom prst="rect">
            <a:avLst/>
          </a:prstGeom>
          <a:noFill/>
        </p:spPr>
        <p:txBody>
          <a:bodyPr wrap="square" lIns="0" tIns="0" rIns="0" bIns="0" rtlCol="0">
            <a:spAutoFit/>
          </a:bodyPr>
          <a:lstStyle/>
          <a:p>
            <a:r>
              <a:rPr lang="en-US" sz="1200" dirty="0"/>
              <a:t>HTTP Requests to fetch HTML, CSS, JS, images, JSON, SVG, XML, SSE, files, …</a:t>
            </a:r>
          </a:p>
        </p:txBody>
      </p:sp>
      <p:sp>
        <p:nvSpPr>
          <p:cNvPr id="15" name="Speech Bubble: Rectangle 14">
            <a:extLst>
              <a:ext uri="{FF2B5EF4-FFF2-40B4-BE49-F238E27FC236}">
                <a16:creationId xmlns:a16="http://schemas.microsoft.com/office/drawing/2014/main" id="{1142C644-F4CC-4834-8A45-640B8CC3E723}"/>
              </a:ext>
            </a:extLst>
          </p:cNvPr>
          <p:cNvSpPr/>
          <p:nvPr/>
        </p:nvSpPr>
        <p:spPr>
          <a:xfrm>
            <a:off x="5977890" y="3093869"/>
            <a:ext cx="1638300" cy="595414"/>
          </a:xfrm>
          <a:prstGeom prst="wedgeRectCallout">
            <a:avLst>
              <a:gd name="adj1" fmla="val -42215"/>
              <a:gd name="adj2" fmla="val -197397"/>
            </a:avLst>
          </a:prstGeom>
          <a:solidFill>
            <a:schemeClr val="bg2">
              <a:lumMod val="40000"/>
              <a:lumOff val="60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6" name="TextBox 15">
            <a:extLst>
              <a:ext uri="{FF2B5EF4-FFF2-40B4-BE49-F238E27FC236}">
                <a16:creationId xmlns:a16="http://schemas.microsoft.com/office/drawing/2014/main" id="{49C36281-E49A-4CF1-B3AB-92AA03326373}"/>
              </a:ext>
            </a:extLst>
          </p:cNvPr>
          <p:cNvSpPr txBox="1"/>
          <p:nvPr/>
        </p:nvSpPr>
        <p:spPr>
          <a:xfrm>
            <a:off x="6031231" y="3135285"/>
            <a:ext cx="1584960" cy="553998"/>
          </a:xfrm>
          <a:prstGeom prst="rect">
            <a:avLst/>
          </a:prstGeom>
          <a:noFill/>
        </p:spPr>
        <p:txBody>
          <a:bodyPr wrap="square" lIns="0" tIns="0" rIns="0" bIns="0" rtlCol="0">
            <a:spAutoFit/>
          </a:bodyPr>
          <a:lstStyle/>
          <a:p>
            <a:r>
              <a:rPr lang="en-US" sz="1200" dirty="0"/>
              <a:t>HTTP Requests to </a:t>
            </a:r>
            <a:br>
              <a:rPr lang="en-US" sz="1200" dirty="0"/>
            </a:br>
            <a:r>
              <a:rPr lang="en-US" sz="1200" dirty="0"/>
              <a:t>post data, upload files, …</a:t>
            </a:r>
          </a:p>
        </p:txBody>
      </p:sp>
      <p:sp>
        <p:nvSpPr>
          <p:cNvPr id="17" name="Speech Bubble: Rectangle 16">
            <a:extLst>
              <a:ext uri="{FF2B5EF4-FFF2-40B4-BE49-F238E27FC236}">
                <a16:creationId xmlns:a16="http://schemas.microsoft.com/office/drawing/2014/main" id="{787FA510-8254-48AE-971D-60F0D6FAFAA0}"/>
              </a:ext>
            </a:extLst>
          </p:cNvPr>
          <p:cNvSpPr/>
          <p:nvPr/>
        </p:nvSpPr>
        <p:spPr>
          <a:xfrm>
            <a:off x="3964235" y="3764563"/>
            <a:ext cx="1638300" cy="595414"/>
          </a:xfrm>
          <a:prstGeom prst="wedgeRectCallout">
            <a:avLst>
              <a:gd name="adj1" fmla="val -819"/>
              <a:gd name="adj2" fmla="val -238350"/>
            </a:avLst>
          </a:prstGeom>
          <a:solidFill>
            <a:srgbClr val="629AF6"/>
          </a:solidFill>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18" name="TextBox 17">
            <a:extLst>
              <a:ext uri="{FF2B5EF4-FFF2-40B4-BE49-F238E27FC236}">
                <a16:creationId xmlns:a16="http://schemas.microsoft.com/office/drawing/2014/main" id="{839C018E-E012-4C92-820E-5877DADFD77D}"/>
              </a:ext>
            </a:extLst>
          </p:cNvPr>
          <p:cNvSpPr txBox="1"/>
          <p:nvPr/>
        </p:nvSpPr>
        <p:spPr>
          <a:xfrm>
            <a:off x="4017576" y="3805979"/>
            <a:ext cx="1584960" cy="553998"/>
          </a:xfrm>
          <a:prstGeom prst="rect">
            <a:avLst/>
          </a:prstGeom>
          <a:noFill/>
        </p:spPr>
        <p:txBody>
          <a:bodyPr wrap="square" lIns="0" tIns="0" rIns="0" bIns="0" rtlCol="0">
            <a:spAutoFit/>
          </a:bodyPr>
          <a:lstStyle/>
          <a:p>
            <a:r>
              <a:rPr lang="en-US" sz="1200" dirty="0"/>
              <a:t>DOM, JavaScript context, web workers, local storage, cookies, </a:t>
            </a:r>
          </a:p>
        </p:txBody>
      </p:sp>
      <p:sp>
        <p:nvSpPr>
          <p:cNvPr id="3" name="Speech Bubble: Oval 2">
            <a:extLst>
              <a:ext uri="{FF2B5EF4-FFF2-40B4-BE49-F238E27FC236}">
                <a16:creationId xmlns:a16="http://schemas.microsoft.com/office/drawing/2014/main" id="{43E97BE7-1D59-4372-81D9-95E27C19CFC6}"/>
              </a:ext>
            </a:extLst>
          </p:cNvPr>
          <p:cNvSpPr/>
          <p:nvPr/>
        </p:nvSpPr>
        <p:spPr>
          <a:xfrm>
            <a:off x="6971323" y="195385"/>
            <a:ext cx="1957636" cy="1625183"/>
          </a:xfrm>
          <a:prstGeom prst="wedgeEllipseCallou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4F0EAA69-096D-4B89-8BE6-8FA9E1A4B319}"/>
              </a:ext>
            </a:extLst>
          </p:cNvPr>
          <p:cNvSpPr txBox="1"/>
          <p:nvPr/>
        </p:nvSpPr>
        <p:spPr>
          <a:xfrm>
            <a:off x="7209189" y="380959"/>
            <a:ext cx="1460336" cy="1600438"/>
          </a:xfrm>
          <a:prstGeom prst="rect">
            <a:avLst/>
          </a:prstGeom>
          <a:noFill/>
        </p:spPr>
        <p:txBody>
          <a:bodyPr wrap="none" lIns="0" tIns="0" rIns="0" bIns="0" rtlCol="0">
            <a:spAutoFit/>
          </a:bodyPr>
          <a:lstStyle/>
          <a:p>
            <a:pPr algn="ctr"/>
            <a:r>
              <a:rPr lang="en-US" sz="1300" b="1" dirty="0">
                <a:latin typeface="Bradley Hand ITC" panose="03070402050302030203" pitchFamily="66" charset="0"/>
              </a:rPr>
              <a:t>Third Party SaaS</a:t>
            </a:r>
          </a:p>
          <a:p>
            <a:pPr algn="ctr"/>
            <a:r>
              <a:rPr lang="en-US" sz="1300" b="1" dirty="0">
                <a:latin typeface="Bradley Hand ITC" panose="03070402050302030203" pitchFamily="66" charset="0"/>
              </a:rPr>
              <a:t>BI Dashboard</a:t>
            </a:r>
          </a:p>
          <a:p>
            <a:pPr algn="ctr"/>
            <a:r>
              <a:rPr lang="en-US" sz="1300" b="1" dirty="0">
                <a:latin typeface="Bradley Hand ITC" panose="03070402050302030203" pitchFamily="66" charset="0"/>
              </a:rPr>
              <a:t>Cloud Portal/Console</a:t>
            </a:r>
          </a:p>
          <a:p>
            <a:pPr algn="ctr"/>
            <a:r>
              <a:rPr lang="en-US" sz="1300" b="1" dirty="0">
                <a:latin typeface="Bradley Hand ITC" panose="03070402050302030203" pitchFamily="66" charset="0"/>
              </a:rPr>
              <a:t>Custom Application</a:t>
            </a:r>
          </a:p>
          <a:p>
            <a:pPr algn="ctr"/>
            <a:r>
              <a:rPr lang="en-US" sz="1300" b="1" dirty="0">
                <a:latin typeface="Bradley Hand ITC" panose="03070402050302030203" pitchFamily="66" charset="0"/>
              </a:rPr>
              <a:t>(web UI on) FTP site </a:t>
            </a:r>
          </a:p>
          <a:p>
            <a:pPr algn="ctr"/>
            <a:r>
              <a:rPr lang="en-US" sz="1300" b="1" dirty="0">
                <a:latin typeface="Bradley Hand ITC" panose="03070402050302030203" pitchFamily="66" charset="0"/>
              </a:rPr>
              <a:t>Public Website</a:t>
            </a:r>
          </a:p>
          <a:p>
            <a:pPr algn="ctr"/>
            <a:r>
              <a:rPr lang="en-US" sz="1300" b="1" dirty="0">
                <a:latin typeface="Bradley Hand ITC" panose="03070402050302030203" pitchFamily="66" charset="0"/>
              </a:rPr>
              <a:t>Intranet</a:t>
            </a:r>
          </a:p>
          <a:p>
            <a:pPr algn="ctr"/>
            <a:endParaRPr lang="en-US" sz="1300" b="1" dirty="0" err="1">
              <a:latin typeface="Bradley Hand ITC" panose="03070402050302030203" pitchFamily="66" charset="0"/>
            </a:endParaRPr>
          </a:p>
        </p:txBody>
      </p:sp>
    </p:spTree>
    <p:extLst>
      <p:ext uri="{BB962C8B-B14F-4D97-AF65-F5344CB8AC3E}">
        <p14:creationId xmlns:p14="http://schemas.microsoft.com/office/powerpoint/2010/main" val="991524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9787AD-B2D6-48FF-958D-2423B7F41384}"/>
              </a:ext>
            </a:extLst>
          </p:cNvPr>
          <p:cNvSpPr>
            <a:spLocks noGrp="1"/>
          </p:cNvSpPr>
          <p:nvPr>
            <p:ph type="title"/>
          </p:nvPr>
        </p:nvSpPr>
        <p:spPr/>
        <p:txBody>
          <a:bodyPr/>
          <a:lstStyle/>
          <a:p>
            <a:r>
              <a:rPr lang="en-US" dirty="0"/>
              <a:t>Playwright – embedded, fully </a:t>
            </a:r>
            <a:br>
              <a:rPr lang="en-US" dirty="0"/>
            </a:br>
            <a:r>
              <a:rPr lang="en-US" dirty="0"/>
              <a:t>controlled browser</a:t>
            </a:r>
          </a:p>
        </p:txBody>
      </p:sp>
      <p:sp>
        <p:nvSpPr>
          <p:cNvPr id="4" name="Footer Placeholder 3">
            <a:extLst>
              <a:ext uri="{FF2B5EF4-FFF2-40B4-BE49-F238E27FC236}">
                <a16:creationId xmlns:a16="http://schemas.microsoft.com/office/drawing/2014/main" id="{72501D14-544E-4346-AB0E-8A655331A780}"/>
              </a:ext>
            </a:extLst>
          </p:cNvPr>
          <p:cNvSpPr>
            <a:spLocks noGrp="1"/>
          </p:cNvSpPr>
          <p:nvPr>
            <p:ph type="ftr" sz="quarter" idx="11"/>
          </p:nvPr>
        </p:nvSpPr>
        <p:spPr/>
        <p:txBody>
          <a:bodyPr/>
          <a:lstStyle/>
          <a:p>
            <a:r>
              <a:rPr lang="en-US"/>
              <a:t>MeetUp January 2021 | Playwright browser automation</a:t>
            </a:r>
            <a:endParaRPr lang="nl-NL"/>
          </a:p>
        </p:txBody>
      </p:sp>
      <p:sp>
        <p:nvSpPr>
          <p:cNvPr id="10" name="Rectangle: Rounded Corners 9">
            <a:extLst>
              <a:ext uri="{FF2B5EF4-FFF2-40B4-BE49-F238E27FC236}">
                <a16:creationId xmlns:a16="http://schemas.microsoft.com/office/drawing/2014/main" id="{7C58DA9B-A587-4F14-A6AC-4DA112458EF8}"/>
              </a:ext>
            </a:extLst>
          </p:cNvPr>
          <p:cNvSpPr/>
          <p:nvPr/>
        </p:nvSpPr>
        <p:spPr>
          <a:xfrm>
            <a:off x="6797040" y="1695676"/>
            <a:ext cx="1638300" cy="954060"/>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dirty="0"/>
              <a:t>Web Application</a:t>
            </a:r>
          </a:p>
        </p:txBody>
      </p:sp>
      <p:sp>
        <p:nvSpPr>
          <p:cNvPr id="11" name="Rectangle: Rounded Corners 10">
            <a:extLst>
              <a:ext uri="{FF2B5EF4-FFF2-40B4-BE49-F238E27FC236}">
                <a16:creationId xmlns:a16="http://schemas.microsoft.com/office/drawing/2014/main" id="{AFA3D3A0-1556-49E9-AA1D-20766817F1BB}"/>
              </a:ext>
            </a:extLst>
          </p:cNvPr>
          <p:cNvSpPr/>
          <p:nvPr/>
        </p:nvSpPr>
        <p:spPr>
          <a:xfrm>
            <a:off x="1173480" y="1395466"/>
            <a:ext cx="4168140" cy="1554480"/>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US" sz="1800" dirty="0">
                <a:solidFill>
                  <a:schemeClr val="accent4">
                    <a:lumMod val="50000"/>
                  </a:schemeClr>
                </a:solidFill>
              </a:rPr>
              <a:t>My Custom Application </a:t>
            </a:r>
          </a:p>
        </p:txBody>
      </p:sp>
      <p:pic>
        <p:nvPicPr>
          <p:cNvPr id="7" name="Picture 2">
            <a:extLst>
              <a:ext uri="{FF2B5EF4-FFF2-40B4-BE49-F238E27FC236}">
                <a16:creationId xmlns:a16="http://schemas.microsoft.com/office/drawing/2014/main" id="{DE5B41C1-351D-49FE-A900-B24A4B7276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3312" y="1442192"/>
            <a:ext cx="823980" cy="504001"/>
          </a:xfrm>
          <a:prstGeom prst="rect">
            <a:avLst/>
          </a:prstGeom>
          <a:noFill/>
          <a:extLst>
            <a:ext uri="{909E8E84-426E-40DD-AFC4-6F175D3DCCD1}">
              <a14:hiddenFill xmlns:a14="http://schemas.microsoft.com/office/drawing/2010/main">
                <a:solidFill>
                  <a:srgbClr val="FFFFFF"/>
                </a:solidFill>
              </a14:hiddenFill>
            </a:ext>
          </a:extLst>
        </p:spPr>
      </p:pic>
      <p:sp>
        <p:nvSpPr>
          <p:cNvPr id="12" name="Arrow: Right 11">
            <a:extLst>
              <a:ext uri="{FF2B5EF4-FFF2-40B4-BE49-F238E27FC236}">
                <a16:creationId xmlns:a16="http://schemas.microsoft.com/office/drawing/2014/main" id="{AAA81182-5606-4FEB-9D95-E4A63221DCA2}"/>
              </a:ext>
            </a:extLst>
          </p:cNvPr>
          <p:cNvSpPr/>
          <p:nvPr/>
        </p:nvSpPr>
        <p:spPr>
          <a:xfrm>
            <a:off x="5602535" y="1946193"/>
            <a:ext cx="1125925" cy="446487"/>
          </a:xfrm>
          <a:prstGeom prst="rightArrow">
            <a:avLst/>
          </a:prstGeom>
          <a:solidFill>
            <a:srgbClr val="A2C3FA"/>
          </a:solidFill>
          <a:ln>
            <a:solidFill>
              <a:srgbClr val="3A6C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peech Bubble: Rectangle 12">
            <a:extLst>
              <a:ext uri="{FF2B5EF4-FFF2-40B4-BE49-F238E27FC236}">
                <a16:creationId xmlns:a16="http://schemas.microsoft.com/office/drawing/2014/main" id="{D6ACD8B8-BB49-4972-94F9-12AE51A535EF}"/>
              </a:ext>
            </a:extLst>
          </p:cNvPr>
          <p:cNvSpPr/>
          <p:nvPr/>
        </p:nvSpPr>
        <p:spPr>
          <a:xfrm>
            <a:off x="4886548" y="257232"/>
            <a:ext cx="2133599" cy="785866"/>
          </a:xfrm>
          <a:prstGeom prst="wedgeRectCallout">
            <a:avLst>
              <a:gd name="adj1" fmla="val 14064"/>
              <a:gd name="adj2" fmla="val 188552"/>
            </a:avLst>
          </a:prstGeom>
          <a:solidFill>
            <a:schemeClr val="bg2">
              <a:lumMod val="40000"/>
              <a:lumOff val="60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4" name="TextBox 13">
            <a:extLst>
              <a:ext uri="{FF2B5EF4-FFF2-40B4-BE49-F238E27FC236}">
                <a16:creationId xmlns:a16="http://schemas.microsoft.com/office/drawing/2014/main" id="{61B80386-C15C-4386-8664-A0B60A4763DA}"/>
              </a:ext>
            </a:extLst>
          </p:cNvPr>
          <p:cNvSpPr txBox="1"/>
          <p:nvPr/>
        </p:nvSpPr>
        <p:spPr>
          <a:xfrm>
            <a:off x="4939889" y="298648"/>
            <a:ext cx="2080259" cy="738664"/>
          </a:xfrm>
          <a:prstGeom prst="rect">
            <a:avLst/>
          </a:prstGeom>
          <a:noFill/>
        </p:spPr>
        <p:txBody>
          <a:bodyPr wrap="square" lIns="0" tIns="0" rIns="0" bIns="0" rtlCol="0">
            <a:spAutoFit/>
          </a:bodyPr>
          <a:lstStyle/>
          <a:p>
            <a:r>
              <a:rPr lang="en-US" sz="1200" dirty="0"/>
              <a:t>API Calls/HTTP Requests to fetch HTML, CSS, JS, images, JSON, SVG, XML, SSE, files, …</a:t>
            </a:r>
          </a:p>
        </p:txBody>
      </p:sp>
      <p:sp>
        <p:nvSpPr>
          <p:cNvPr id="15" name="Speech Bubble: Rectangle 14">
            <a:extLst>
              <a:ext uri="{FF2B5EF4-FFF2-40B4-BE49-F238E27FC236}">
                <a16:creationId xmlns:a16="http://schemas.microsoft.com/office/drawing/2014/main" id="{1142C644-F4CC-4834-8A45-640B8CC3E723}"/>
              </a:ext>
            </a:extLst>
          </p:cNvPr>
          <p:cNvSpPr/>
          <p:nvPr/>
        </p:nvSpPr>
        <p:spPr>
          <a:xfrm>
            <a:off x="5977890" y="3093869"/>
            <a:ext cx="1638300" cy="595414"/>
          </a:xfrm>
          <a:prstGeom prst="wedgeRectCallout">
            <a:avLst>
              <a:gd name="adj1" fmla="val -42215"/>
              <a:gd name="adj2" fmla="val -197397"/>
            </a:avLst>
          </a:prstGeom>
          <a:solidFill>
            <a:schemeClr val="bg2">
              <a:lumMod val="40000"/>
              <a:lumOff val="60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6" name="TextBox 15">
            <a:extLst>
              <a:ext uri="{FF2B5EF4-FFF2-40B4-BE49-F238E27FC236}">
                <a16:creationId xmlns:a16="http://schemas.microsoft.com/office/drawing/2014/main" id="{49C36281-E49A-4CF1-B3AB-92AA03326373}"/>
              </a:ext>
            </a:extLst>
          </p:cNvPr>
          <p:cNvSpPr txBox="1"/>
          <p:nvPr/>
        </p:nvSpPr>
        <p:spPr>
          <a:xfrm>
            <a:off x="6031231" y="3135285"/>
            <a:ext cx="1584960" cy="553998"/>
          </a:xfrm>
          <a:prstGeom prst="rect">
            <a:avLst/>
          </a:prstGeom>
          <a:noFill/>
        </p:spPr>
        <p:txBody>
          <a:bodyPr wrap="square" lIns="0" tIns="0" rIns="0" bIns="0" rtlCol="0">
            <a:spAutoFit/>
          </a:bodyPr>
          <a:lstStyle/>
          <a:p>
            <a:r>
              <a:rPr lang="en-US" sz="1200" dirty="0"/>
              <a:t>HTTP Requests to </a:t>
            </a:r>
            <a:br>
              <a:rPr lang="en-US" sz="1200" dirty="0"/>
            </a:br>
            <a:r>
              <a:rPr lang="en-US" sz="1200" dirty="0"/>
              <a:t>post data, upload files, …</a:t>
            </a:r>
          </a:p>
        </p:txBody>
      </p:sp>
      <p:sp>
        <p:nvSpPr>
          <p:cNvPr id="17" name="Speech Bubble: Rectangle 16">
            <a:extLst>
              <a:ext uri="{FF2B5EF4-FFF2-40B4-BE49-F238E27FC236}">
                <a16:creationId xmlns:a16="http://schemas.microsoft.com/office/drawing/2014/main" id="{787FA510-8254-48AE-971D-60F0D6FAFAA0}"/>
              </a:ext>
            </a:extLst>
          </p:cNvPr>
          <p:cNvSpPr/>
          <p:nvPr/>
        </p:nvSpPr>
        <p:spPr>
          <a:xfrm>
            <a:off x="3964235" y="3764563"/>
            <a:ext cx="1638300" cy="595414"/>
          </a:xfrm>
          <a:prstGeom prst="wedgeRectCallout">
            <a:avLst>
              <a:gd name="adj1" fmla="val -819"/>
              <a:gd name="adj2" fmla="val -238350"/>
            </a:avLst>
          </a:prstGeom>
          <a:solidFill>
            <a:srgbClr val="629AF6"/>
          </a:solidFill>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18" name="TextBox 17">
            <a:extLst>
              <a:ext uri="{FF2B5EF4-FFF2-40B4-BE49-F238E27FC236}">
                <a16:creationId xmlns:a16="http://schemas.microsoft.com/office/drawing/2014/main" id="{839C018E-E012-4C92-820E-5877DADFD77D}"/>
              </a:ext>
            </a:extLst>
          </p:cNvPr>
          <p:cNvSpPr txBox="1"/>
          <p:nvPr/>
        </p:nvSpPr>
        <p:spPr>
          <a:xfrm>
            <a:off x="4017576" y="3805979"/>
            <a:ext cx="1584960" cy="553998"/>
          </a:xfrm>
          <a:prstGeom prst="rect">
            <a:avLst/>
          </a:prstGeom>
          <a:noFill/>
        </p:spPr>
        <p:txBody>
          <a:bodyPr wrap="square" lIns="0" tIns="0" rIns="0" bIns="0" rtlCol="0">
            <a:spAutoFit/>
          </a:bodyPr>
          <a:lstStyle/>
          <a:p>
            <a:r>
              <a:rPr lang="en-US" sz="1200" dirty="0"/>
              <a:t>DOM, JavaScript context, web workers, local storage, cookies, </a:t>
            </a:r>
          </a:p>
        </p:txBody>
      </p:sp>
      <p:pic>
        <p:nvPicPr>
          <p:cNvPr id="9" name="Picture 6" descr="Chromium (web browser) - Wikipedia">
            <a:extLst>
              <a:ext uri="{FF2B5EF4-FFF2-40B4-BE49-F238E27FC236}">
                <a16:creationId xmlns:a16="http://schemas.microsoft.com/office/drawing/2014/main" id="{39476FE0-EA14-4F27-AC7A-9BACF13A63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17365" y="1552981"/>
            <a:ext cx="1239450" cy="1239450"/>
          </a:xfrm>
          <a:prstGeom prst="rect">
            <a:avLst/>
          </a:prstGeom>
          <a:noFill/>
          <a:extLst>
            <a:ext uri="{909E8E84-426E-40DD-AFC4-6F175D3DCCD1}">
              <a14:hiddenFill xmlns:a14="http://schemas.microsoft.com/office/drawing/2010/main">
                <a:solidFill>
                  <a:srgbClr val="FFFFFF"/>
                </a:solidFill>
              </a14:hiddenFill>
            </a:ext>
          </a:extLst>
        </p:spPr>
      </p:pic>
      <p:sp>
        <p:nvSpPr>
          <p:cNvPr id="3" name="Arrow: Left-Right 2">
            <a:extLst>
              <a:ext uri="{FF2B5EF4-FFF2-40B4-BE49-F238E27FC236}">
                <a16:creationId xmlns:a16="http://schemas.microsoft.com/office/drawing/2014/main" id="{5500F75E-61A5-4F1D-A253-974E6E0D76BF}"/>
              </a:ext>
            </a:extLst>
          </p:cNvPr>
          <p:cNvSpPr/>
          <p:nvPr/>
        </p:nvSpPr>
        <p:spPr>
          <a:xfrm>
            <a:off x="3855969" y="2019300"/>
            <a:ext cx="623004" cy="373380"/>
          </a:xfrm>
          <a:prstGeom prst="lef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Speech Bubble: Rectangle 18">
            <a:extLst>
              <a:ext uri="{FF2B5EF4-FFF2-40B4-BE49-F238E27FC236}">
                <a16:creationId xmlns:a16="http://schemas.microsoft.com/office/drawing/2014/main" id="{52B3A0A0-6175-40F2-BEE3-A1CB0FD440B3}"/>
              </a:ext>
            </a:extLst>
          </p:cNvPr>
          <p:cNvSpPr/>
          <p:nvPr/>
        </p:nvSpPr>
        <p:spPr>
          <a:xfrm>
            <a:off x="2205695" y="822767"/>
            <a:ext cx="2577690" cy="796781"/>
          </a:xfrm>
          <a:prstGeom prst="wedgeRectCallout">
            <a:avLst>
              <a:gd name="adj1" fmla="val 27972"/>
              <a:gd name="adj2" fmla="val 110713"/>
            </a:avLst>
          </a:prstGeom>
          <a:ln>
            <a:solidFill>
              <a:schemeClr val="accent2">
                <a:lumMod val="50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200" dirty="0"/>
              <a:t>Read DOM elements, fill in fields, click buttons, trigger events, manipulate/add DOM elements, add and execute JavaScript</a:t>
            </a:r>
          </a:p>
        </p:txBody>
      </p:sp>
      <p:pic>
        <p:nvPicPr>
          <p:cNvPr id="6" name="Picture 2" descr="Robot revolution: how will automation enhance our lives?">
            <a:extLst>
              <a:ext uri="{FF2B5EF4-FFF2-40B4-BE49-F238E27FC236}">
                <a16:creationId xmlns:a16="http://schemas.microsoft.com/office/drawing/2014/main" id="{74BAE41E-9290-43DD-9DA1-B5251DDAE06F}"/>
              </a:ext>
            </a:extLst>
          </p:cNvPr>
          <p:cNvPicPr>
            <a:picLocks noChangeAspect="1" noChangeArrowheads="1"/>
          </p:cNvPicPr>
          <p:nvPr/>
        </p:nvPicPr>
        <p:blipFill>
          <a:blip r:embed="rId4">
            <a:alphaModFix amt="70000"/>
            <a:extLst>
              <a:ext uri="{28A0092B-C50C-407E-A947-70E740481C1C}">
                <a14:useLocalDpi xmlns:a14="http://schemas.microsoft.com/office/drawing/2010/main" val="0"/>
              </a:ext>
            </a:extLst>
          </a:blip>
          <a:srcRect/>
          <a:stretch>
            <a:fillRect/>
          </a:stretch>
        </p:blipFill>
        <p:spPr bwMode="auto">
          <a:xfrm>
            <a:off x="3461057" y="2489484"/>
            <a:ext cx="1141884" cy="71478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Playwright (vs. Puppeteer): Cross-Browser Testing done right - DEV">
            <a:extLst>
              <a:ext uri="{FF2B5EF4-FFF2-40B4-BE49-F238E27FC236}">
                <a16:creationId xmlns:a16="http://schemas.microsoft.com/office/drawing/2014/main" id="{D1833275-00BD-4232-B842-3905761EF1D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9751" b="44702"/>
          <a:stretch/>
        </p:blipFill>
        <p:spPr bwMode="auto">
          <a:xfrm>
            <a:off x="2424944" y="2354018"/>
            <a:ext cx="1478950" cy="295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71726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fade">
                                      <p:cBhvr>
                                        <p:cTn id="11" dur="500"/>
                                        <p:tgtEl>
                                          <p:spTgt spid="19"/>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9"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9787AD-B2D6-48FF-958D-2423B7F41384}"/>
              </a:ext>
            </a:extLst>
          </p:cNvPr>
          <p:cNvSpPr>
            <a:spLocks noGrp="1"/>
          </p:cNvSpPr>
          <p:nvPr>
            <p:ph type="title"/>
          </p:nvPr>
        </p:nvSpPr>
        <p:spPr/>
        <p:txBody>
          <a:bodyPr/>
          <a:lstStyle/>
          <a:p>
            <a:r>
              <a:rPr lang="en-US" dirty="0"/>
              <a:t>Playwright – embedded, fully </a:t>
            </a:r>
            <a:br>
              <a:rPr lang="en-US" dirty="0"/>
            </a:br>
            <a:r>
              <a:rPr lang="en-US" dirty="0"/>
              <a:t>controlled browser</a:t>
            </a:r>
          </a:p>
        </p:txBody>
      </p:sp>
      <p:sp>
        <p:nvSpPr>
          <p:cNvPr id="4" name="Footer Placeholder 3">
            <a:extLst>
              <a:ext uri="{FF2B5EF4-FFF2-40B4-BE49-F238E27FC236}">
                <a16:creationId xmlns:a16="http://schemas.microsoft.com/office/drawing/2014/main" id="{72501D14-544E-4346-AB0E-8A655331A780}"/>
              </a:ext>
            </a:extLst>
          </p:cNvPr>
          <p:cNvSpPr>
            <a:spLocks noGrp="1"/>
          </p:cNvSpPr>
          <p:nvPr>
            <p:ph type="ftr" sz="quarter" idx="11"/>
          </p:nvPr>
        </p:nvSpPr>
        <p:spPr/>
        <p:txBody>
          <a:bodyPr/>
          <a:lstStyle/>
          <a:p>
            <a:r>
              <a:rPr lang="en-US"/>
              <a:t>MeetUp January 2021 | Playwright browser automation</a:t>
            </a:r>
            <a:endParaRPr lang="nl-NL"/>
          </a:p>
        </p:txBody>
      </p:sp>
      <p:sp>
        <p:nvSpPr>
          <p:cNvPr id="10" name="Rectangle: Rounded Corners 9">
            <a:extLst>
              <a:ext uri="{FF2B5EF4-FFF2-40B4-BE49-F238E27FC236}">
                <a16:creationId xmlns:a16="http://schemas.microsoft.com/office/drawing/2014/main" id="{7C58DA9B-A587-4F14-A6AC-4DA112458EF8}"/>
              </a:ext>
            </a:extLst>
          </p:cNvPr>
          <p:cNvSpPr/>
          <p:nvPr/>
        </p:nvSpPr>
        <p:spPr>
          <a:xfrm>
            <a:off x="6797040" y="1695676"/>
            <a:ext cx="1638300" cy="954060"/>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a:t>Backend / API</a:t>
            </a:r>
          </a:p>
        </p:txBody>
      </p:sp>
      <p:sp>
        <p:nvSpPr>
          <p:cNvPr id="11" name="Rectangle: Rounded Corners 10">
            <a:extLst>
              <a:ext uri="{FF2B5EF4-FFF2-40B4-BE49-F238E27FC236}">
                <a16:creationId xmlns:a16="http://schemas.microsoft.com/office/drawing/2014/main" id="{AFA3D3A0-1556-49E9-AA1D-20766817F1BB}"/>
              </a:ext>
            </a:extLst>
          </p:cNvPr>
          <p:cNvSpPr/>
          <p:nvPr/>
        </p:nvSpPr>
        <p:spPr>
          <a:xfrm>
            <a:off x="1173480" y="1395466"/>
            <a:ext cx="4168140" cy="1554480"/>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US" sz="1800" dirty="0">
                <a:solidFill>
                  <a:schemeClr val="accent4">
                    <a:lumMod val="50000"/>
                  </a:schemeClr>
                </a:solidFill>
              </a:rPr>
              <a:t>My Custom Application </a:t>
            </a:r>
          </a:p>
        </p:txBody>
      </p:sp>
      <p:pic>
        <p:nvPicPr>
          <p:cNvPr id="7" name="Picture 2">
            <a:extLst>
              <a:ext uri="{FF2B5EF4-FFF2-40B4-BE49-F238E27FC236}">
                <a16:creationId xmlns:a16="http://schemas.microsoft.com/office/drawing/2014/main" id="{DE5B41C1-351D-49FE-A900-B24A4B7276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3312" y="1442192"/>
            <a:ext cx="823980" cy="504001"/>
          </a:xfrm>
          <a:prstGeom prst="rect">
            <a:avLst/>
          </a:prstGeom>
          <a:noFill/>
          <a:extLst>
            <a:ext uri="{909E8E84-426E-40DD-AFC4-6F175D3DCCD1}">
              <a14:hiddenFill xmlns:a14="http://schemas.microsoft.com/office/drawing/2010/main">
                <a:solidFill>
                  <a:srgbClr val="FFFFFF"/>
                </a:solidFill>
              </a14:hiddenFill>
            </a:ext>
          </a:extLst>
        </p:spPr>
      </p:pic>
      <p:sp>
        <p:nvSpPr>
          <p:cNvPr id="12" name="Arrow: Right 11">
            <a:extLst>
              <a:ext uri="{FF2B5EF4-FFF2-40B4-BE49-F238E27FC236}">
                <a16:creationId xmlns:a16="http://schemas.microsoft.com/office/drawing/2014/main" id="{AAA81182-5606-4FEB-9D95-E4A63221DCA2}"/>
              </a:ext>
            </a:extLst>
          </p:cNvPr>
          <p:cNvSpPr/>
          <p:nvPr/>
        </p:nvSpPr>
        <p:spPr>
          <a:xfrm>
            <a:off x="5602535" y="1946193"/>
            <a:ext cx="1125925" cy="446487"/>
          </a:xfrm>
          <a:prstGeom prst="rightArrow">
            <a:avLst/>
          </a:prstGeom>
          <a:solidFill>
            <a:srgbClr val="A2C3FA"/>
          </a:solidFill>
          <a:ln>
            <a:solidFill>
              <a:srgbClr val="3A6C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peech Bubble: Rectangle 12">
            <a:extLst>
              <a:ext uri="{FF2B5EF4-FFF2-40B4-BE49-F238E27FC236}">
                <a16:creationId xmlns:a16="http://schemas.microsoft.com/office/drawing/2014/main" id="{D6ACD8B8-BB49-4972-94F9-12AE51A535EF}"/>
              </a:ext>
            </a:extLst>
          </p:cNvPr>
          <p:cNvSpPr/>
          <p:nvPr/>
        </p:nvSpPr>
        <p:spPr>
          <a:xfrm>
            <a:off x="4886548" y="257232"/>
            <a:ext cx="2133599" cy="785866"/>
          </a:xfrm>
          <a:prstGeom prst="wedgeRectCallout">
            <a:avLst>
              <a:gd name="adj1" fmla="val 14064"/>
              <a:gd name="adj2" fmla="val 188552"/>
            </a:avLst>
          </a:prstGeom>
          <a:solidFill>
            <a:schemeClr val="bg2">
              <a:lumMod val="40000"/>
              <a:lumOff val="60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4" name="TextBox 13">
            <a:extLst>
              <a:ext uri="{FF2B5EF4-FFF2-40B4-BE49-F238E27FC236}">
                <a16:creationId xmlns:a16="http://schemas.microsoft.com/office/drawing/2014/main" id="{61B80386-C15C-4386-8664-A0B60A4763DA}"/>
              </a:ext>
            </a:extLst>
          </p:cNvPr>
          <p:cNvSpPr txBox="1"/>
          <p:nvPr/>
        </p:nvSpPr>
        <p:spPr>
          <a:xfrm>
            <a:off x="4939889" y="298648"/>
            <a:ext cx="2080259" cy="738664"/>
          </a:xfrm>
          <a:prstGeom prst="rect">
            <a:avLst/>
          </a:prstGeom>
          <a:noFill/>
        </p:spPr>
        <p:txBody>
          <a:bodyPr wrap="square" lIns="0" tIns="0" rIns="0" bIns="0" rtlCol="0">
            <a:spAutoFit/>
          </a:bodyPr>
          <a:lstStyle/>
          <a:p>
            <a:r>
              <a:rPr lang="en-US" sz="1200" dirty="0"/>
              <a:t>API Calls/HTTP Requests to fetch HTML, CSS, JS, images, JSON, SVG, XML, SSE, files, …</a:t>
            </a:r>
          </a:p>
        </p:txBody>
      </p:sp>
      <p:sp>
        <p:nvSpPr>
          <p:cNvPr id="15" name="Speech Bubble: Rectangle 14">
            <a:extLst>
              <a:ext uri="{FF2B5EF4-FFF2-40B4-BE49-F238E27FC236}">
                <a16:creationId xmlns:a16="http://schemas.microsoft.com/office/drawing/2014/main" id="{1142C644-F4CC-4834-8A45-640B8CC3E723}"/>
              </a:ext>
            </a:extLst>
          </p:cNvPr>
          <p:cNvSpPr/>
          <p:nvPr/>
        </p:nvSpPr>
        <p:spPr>
          <a:xfrm>
            <a:off x="5977890" y="3093869"/>
            <a:ext cx="1638300" cy="595414"/>
          </a:xfrm>
          <a:prstGeom prst="wedgeRectCallout">
            <a:avLst>
              <a:gd name="adj1" fmla="val -42215"/>
              <a:gd name="adj2" fmla="val -197397"/>
            </a:avLst>
          </a:prstGeom>
          <a:solidFill>
            <a:schemeClr val="bg2">
              <a:lumMod val="40000"/>
              <a:lumOff val="60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6" name="TextBox 15">
            <a:extLst>
              <a:ext uri="{FF2B5EF4-FFF2-40B4-BE49-F238E27FC236}">
                <a16:creationId xmlns:a16="http://schemas.microsoft.com/office/drawing/2014/main" id="{49C36281-E49A-4CF1-B3AB-92AA03326373}"/>
              </a:ext>
            </a:extLst>
          </p:cNvPr>
          <p:cNvSpPr txBox="1"/>
          <p:nvPr/>
        </p:nvSpPr>
        <p:spPr>
          <a:xfrm>
            <a:off x="6031231" y="3135285"/>
            <a:ext cx="1584960" cy="553998"/>
          </a:xfrm>
          <a:prstGeom prst="rect">
            <a:avLst/>
          </a:prstGeom>
          <a:noFill/>
        </p:spPr>
        <p:txBody>
          <a:bodyPr wrap="square" lIns="0" tIns="0" rIns="0" bIns="0" rtlCol="0">
            <a:spAutoFit/>
          </a:bodyPr>
          <a:lstStyle/>
          <a:p>
            <a:r>
              <a:rPr lang="en-US" sz="1200" dirty="0"/>
              <a:t>HTTP Requests to </a:t>
            </a:r>
            <a:br>
              <a:rPr lang="en-US" sz="1200" dirty="0"/>
            </a:br>
            <a:r>
              <a:rPr lang="en-US" sz="1200" dirty="0"/>
              <a:t>post data, upload files, …</a:t>
            </a:r>
          </a:p>
        </p:txBody>
      </p:sp>
      <p:sp>
        <p:nvSpPr>
          <p:cNvPr id="17" name="Speech Bubble: Rectangle 16">
            <a:extLst>
              <a:ext uri="{FF2B5EF4-FFF2-40B4-BE49-F238E27FC236}">
                <a16:creationId xmlns:a16="http://schemas.microsoft.com/office/drawing/2014/main" id="{787FA510-8254-48AE-971D-60F0D6FAFAA0}"/>
              </a:ext>
            </a:extLst>
          </p:cNvPr>
          <p:cNvSpPr/>
          <p:nvPr/>
        </p:nvSpPr>
        <p:spPr>
          <a:xfrm>
            <a:off x="3964235" y="3764563"/>
            <a:ext cx="1638300" cy="595414"/>
          </a:xfrm>
          <a:prstGeom prst="wedgeRectCallout">
            <a:avLst>
              <a:gd name="adj1" fmla="val -819"/>
              <a:gd name="adj2" fmla="val -238350"/>
            </a:avLst>
          </a:prstGeom>
          <a:solidFill>
            <a:srgbClr val="629AF6"/>
          </a:solidFill>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18" name="TextBox 17">
            <a:extLst>
              <a:ext uri="{FF2B5EF4-FFF2-40B4-BE49-F238E27FC236}">
                <a16:creationId xmlns:a16="http://schemas.microsoft.com/office/drawing/2014/main" id="{839C018E-E012-4C92-820E-5877DADFD77D}"/>
              </a:ext>
            </a:extLst>
          </p:cNvPr>
          <p:cNvSpPr txBox="1"/>
          <p:nvPr/>
        </p:nvSpPr>
        <p:spPr>
          <a:xfrm>
            <a:off x="4017576" y="3805979"/>
            <a:ext cx="1584960" cy="553998"/>
          </a:xfrm>
          <a:prstGeom prst="rect">
            <a:avLst/>
          </a:prstGeom>
          <a:noFill/>
        </p:spPr>
        <p:txBody>
          <a:bodyPr wrap="square" lIns="0" tIns="0" rIns="0" bIns="0" rtlCol="0">
            <a:spAutoFit/>
          </a:bodyPr>
          <a:lstStyle/>
          <a:p>
            <a:r>
              <a:rPr lang="en-US" sz="1200" dirty="0"/>
              <a:t>DOM, JavaScript context, web workers, local storage, cookies, </a:t>
            </a:r>
          </a:p>
        </p:txBody>
      </p:sp>
      <p:pic>
        <p:nvPicPr>
          <p:cNvPr id="9" name="Picture 6" descr="Chromium (web browser) - Wikipedia">
            <a:extLst>
              <a:ext uri="{FF2B5EF4-FFF2-40B4-BE49-F238E27FC236}">
                <a16:creationId xmlns:a16="http://schemas.microsoft.com/office/drawing/2014/main" id="{39476FE0-EA14-4F27-AC7A-9BACF13A63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17365" y="1552981"/>
            <a:ext cx="1239450" cy="1239450"/>
          </a:xfrm>
          <a:prstGeom prst="rect">
            <a:avLst/>
          </a:prstGeom>
          <a:noFill/>
          <a:extLst>
            <a:ext uri="{909E8E84-426E-40DD-AFC4-6F175D3DCCD1}">
              <a14:hiddenFill xmlns:a14="http://schemas.microsoft.com/office/drawing/2010/main">
                <a:solidFill>
                  <a:srgbClr val="FFFFFF"/>
                </a:solidFill>
              </a14:hiddenFill>
            </a:ext>
          </a:extLst>
        </p:spPr>
      </p:pic>
      <p:sp>
        <p:nvSpPr>
          <p:cNvPr id="3" name="Arrow: Left-Right 2">
            <a:extLst>
              <a:ext uri="{FF2B5EF4-FFF2-40B4-BE49-F238E27FC236}">
                <a16:creationId xmlns:a16="http://schemas.microsoft.com/office/drawing/2014/main" id="{5500F75E-61A5-4F1D-A253-974E6E0D76BF}"/>
              </a:ext>
            </a:extLst>
          </p:cNvPr>
          <p:cNvSpPr/>
          <p:nvPr/>
        </p:nvSpPr>
        <p:spPr>
          <a:xfrm>
            <a:off x="3855969" y="2019300"/>
            <a:ext cx="623004" cy="373380"/>
          </a:xfrm>
          <a:prstGeom prst="lef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Speech Bubble: Rectangle 18">
            <a:extLst>
              <a:ext uri="{FF2B5EF4-FFF2-40B4-BE49-F238E27FC236}">
                <a16:creationId xmlns:a16="http://schemas.microsoft.com/office/drawing/2014/main" id="{52B3A0A0-6175-40F2-BEE3-A1CB0FD440B3}"/>
              </a:ext>
            </a:extLst>
          </p:cNvPr>
          <p:cNvSpPr/>
          <p:nvPr/>
        </p:nvSpPr>
        <p:spPr>
          <a:xfrm>
            <a:off x="2205695" y="783523"/>
            <a:ext cx="2577690" cy="836026"/>
          </a:xfrm>
          <a:prstGeom prst="wedgeRectCallout">
            <a:avLst>
              <a:gd name="adj1" fmla="val 27972"/>
              <a:gd name="adj2" fmla="val 110713"/>
            </a:avLst>
          </a:prstGeom>
          <a:ln>
            <a:solidFill>
              <a:schemeClr val="accent2">
                <a:lumMod val="50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200" dirty="0"/>
              <a:t>Read DOM elements, fill in fields, click buttons, trigger events, manipulate/add DOM elements, add and execute JavaScript</a:t>
            </a:r>
          </a:p>
        </p:txBody>
      </p:sp>
      <p:pic>
        <p:nvPicPr>
          <p:cNvPr id="6" name="Picture 2" descr="Robot revolution: how will automation enhance our lives?">
            <a:extLst>
              <a:ext uri="{FF2B5EF4-FFF2-40B4-BE49-F238E27FC236}">
                <a16:creationId xmlns:a16="http://schemas.microsoft.com/office/drawing/2014/main" id="{74BAE41E-9290-43DD-9DA1-B5251DDAE06F}"/>
              </a:ext>
            </a:extLst>
          </p:cNvPr>
          <p:cNvPicPr>
            <a:picLocks noChangeAspect="1" noChangeArrowheads="1"/>
          </p:cNvPicPr>
          <p:nvPr/>
        </p:nvPicPr>
        <p:blipFill>
          <a:blip r:embed="rId4">
            <a:alphaModFix amt="70000"/>
            <a:extLst>
              <a:ext uri="{28A0092B-C50C-407E-A947-70E740481C1C}">
                <a14:useLocalDpi xmlns:a14="http://schemas.microsoft.com/office/drawing/2010/main" val="0"/>
              </a:ext>
            </a:extLst>
          </a:blip>
          <a:srcRect/>
          <a:stretch>
            <a:fillRect/>
          </a:stretch>
        </p:blipFill>
        <p:spPr bwMode="auto">
          <a:xfrm>
            <a:off x="3461057" y="2489484"/>
            <a:ext cx="1141884" cy="71478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Playwright (vs. Puppeteer): Cross-Browser Testing done right - DEV">
            <a:extLst>
              <a:ext uri="{FF2B5EF4-FFF2-40B4-BE49-F238E27FC236}">
                <a16:creationId xmlns:a16="http://schemas.microsoft.com/office/drawing/2014/main" id="{D1833275-00BD-4232-B842-3905761EF1D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9751" b="44702"/>
          <a:stretch/>
        </p:blipFill>
        <p:spPr bwMode="auto">
          <a:xfrm>
            <a:off x="2424944" y="2354018"/>
            <a:ext cx="1478950" cy="295718"/>
          </a:xfrm>
          <a:prstGeom prst="rect">
            <a:avLst/>
          </a:prstGeom>
          <a:noFill/>
          <a:extLst>
            <a:ext uri="{909E8E84-426E-40DD-AFC4-6F175D3DCCD1}">
              <a14:hiddenFill xmlns:a14="http://schemas.microsoft.com/office/drawing/2010/main">
                <a:solidFill>
                  <a:srgbClr val="FFFFFF"/>
                </a:solidFill>
              </a14:hiddenFill>
            </a:ext>
          </a:extLst>
        </p:spPr>
      </p:pic>
      <p:sp>
        <p:nvSpPr>
          <p:cNvPr id="20" name="Speech Bubble: Rectangle 19">
            <a:extLst>
              <a:ext uri="{FF2B5EF4-FFF2-40B4-BE49-F238E27FC236}">
                <a16:creationId xmlns:a16="http://schemas.microsoft.com/office/drawing/2014/main" id="{77FC74B2-F9B4-4554-A8BD-74B8FF0390A4}"/>
              </a:ext>
            </a:extLst>
          </p:cNvPr>
          <p:cNvSpPr/>
          <p:nvPr/>
        </p:nvSpPr>
        <p:spPr>
          <a:xfrm>
            <a:off x="6585760" y="704581"/>
            <a:ext cx="2060860" cy="818280"/>
          </a:xfrm>
          <a:prstGeom prst="wedgeRectCallout">
            <a:avLst>
              <a:gd name="adj1" fmla="val -53183"/>
              <a:gd name="adj2" fmla="val 139223"/>
            </a:avLst>
          </a:prstGeom>
          <a:ln>
            <a:solidFill>
              <a:schemeClr val="accent2">
                <a:lumMod val="50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200" dirty="0"/>
              <a:t>Intercept/Mock HTTP Requests and WebSocket channels, Make additional Requests</a:t>
            </a:r>
          </a:p>
        </p:txBody>
      </p:sp>
      <p:sp>
        <p:nvSpPr>
          <p:cNvPr id="21" name="Rectangle: Rounded Corners 20">
            <a:extLst>
              <a:ext uri="{FF2B5EF4-FFF2-40B4-BE49-F238E27FC236}">
                <a16:creationId xmlns:a16="http://schemas.microsoft.com/office/drawing/2014/main" id="{4BE14EC3-CF9C-4AF3-A83C-2FA0214EF8C4}"/>
              </a:ext>
            </a:extLst>
          </p:cNvPr>
          <p:cNvSpPr/>
          <p:nvPr/>
        </p:nvSpPr>
        <p:spPr>
          <a:xfrm>
            <a:off x="4805149" y="2019300"/>
            <a:ext cx="797386" cy="312652"/>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900" dirty="0"/>
              <a:t>Web Application</a:t>
            </a:r>
          </a:p>
        </p:txBody>
      </p:sp>
    </p:spTree>
    <p:extLst>
      <p:ext uri="{BB962C8B-B14F-4D97-AF65-F5344CB8AC3E}">
        <p14:creationId xmlns:p14="http://schemas.microsoft.com/office/powerpoint/2010/main" val="31991489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62DF3F-306A-44A7-A202-EFB6684A50E7}"/>
              </a:ext>
            </a:extLst>
          </p:cNvPr>
          <p:cNvSpPr>
            <a:spLocks noGrp="1"/>
          </p:cNvSpPr>
          <p:nvPr>
            <p:ph type="title"/>
          </p:nvPr>
        </p:nvSpPr>
        <p:spPr/>
        <p:txBody>
          <a:bodyPr/>
          <a:lstStyle/>
          <a:p>
            <a:r>
              <a:rPr lang="en-US" dirty="0"/>
              <a:t>Overview of Playwright</a:t>
            </a:r>
          </a:p>
        </p:txBody>
      </p:sp>
      <p:sp>
        <p:nvSpPr>
          <p:cNvPr id="3" name="Content Placeholder 2">
            <a:extLst>
              <a:ext uri="{FF2B5EF4-FFF2-40B4-BE49-F238E27FC236}">
                <a16:creationId xmlns:a16="http://schemas.microsoft.com/office/drawing/2014/main" id="{EB7F58CC-1F1B-43A0-84FE-DA643B375CA5}"/>
              </a:ext>
            </a:extLst>
          </p:cNvPr>
          <p:cNvSpPr>
            <a:spLocks noGrp="1"/>
          </p:cNvSpPr>
          <p:nvPr>
            <p:ph idx="1"/>
          </p:nvPr>
        </p:nvSpPr>
        <p:spPr>
          <a:xfrm>
            <a:off x="720003" y="936000"/>
            <a:ext cx="7415254" cy="3780000"/>
          </a:xfrm>
        </p:spPr>
        <p:txBody>
          <a:bodyPr/>
          <a:lstStyle/>
          <a:p>
            <a:r>
              <a:rPr lang="en-US" b="0" i="0" dirty="0">
                <a:solidFill>
                  <a:srgbClr val="222222"/>
                </a:solidFill>
                <a:effectLst/>
                <a:latin typeface="Roboto" panose="02000000000000000000" pitchFamily="2" charset="0"/>
              </a:rPr>
              <a:t>The Playwright API is available for </a:t>
            </a:r>
          </a:p>
          <a:p>
            <a:pPr lvl="1"/>
            <a:r>
              <a:rPr lang="en-US" b="0" i="0" dirty="0">
                <a:solidFill>
                  <a:srgbClr val="222222"/>
                </a:solidFill>
                <a:effectLst/>
                <a:latin typeface="Roboto" panose="02000000000000000000" pitchFamily="2" charset="0"/>
              </a:rPr>
              <a:t>JavaScript and TypeScript</a:t>
            </a:r>
          </a:p>
          <a:p>
            <a:pPr lvl="1"/>
            <a:r>
              <a:rPr lang="en-US" b="0" i="0" dirty="0">
                <a:solidFill>
                  <a:srgbClr val="222222"/>
                </a:solidFill>
                <a:effectLst/>
                <a:latin typeface="Roboto" panose="02000000000000000000" pitchFamily="2" charset="0"/>
              </a:rPr>
              <a:t>Python</a:t>
            </a:r>
          </a:p>
          <a:p>
            <a:pPr lvl="1"/>
            <a:r>
              <a:rPr lang="en-US" b="0" i="0" dirty="0">
                <a:solidFill>
                  <a:srgbClr val="222222"/>
                </a:solidFill>
                <a:effectLst/>
                <a:latin typeface="Roboto" panose="02000000000000000000" pitchFamily="2" charset="0"/>
              </a:rPr>
              <a:t>C#</a:t>
            </a:r>
          </a:p>
          <a:p>
            <a:pPr lvl="1"/>
            <a:r>
              <a:rPr lang="en-US" b="0" i="0" dirty="0">
                <a:solidFill>
                  <a:srgbClr val="222222"/>
                </a:solidFill>
                <a:effectLst/>
                <a:latin typeface="Roboto" panose="02000000000000000000" pitchFamily="2" charset="0"/>
              </a:rPr>
              <a:t>Go</a:t>
            </a:r>
          </a:p>
          <a:p>
            <a:pPr lvl="1"/>
            <a:r>
              <a:rPr lang="en-US" dirty="0">
                <a:solidFill>
                  <a:srgbClr val="222222"/>
                </a:solidFill>
                <a:latin typeface="Roboto" panose="02000000000000000000" pitchFamily="2" charset="0"/>
              </a:rPr>
              <a:t>Java</a:t>
            </a:r>
            <a:endParaRPr lang="en-US" b="0" i="0" dirty="0">
              <a:solidFill>
                <a:srgbClr val="222222"/>
              </a:solidFill>
              <a:effectLst/>
              <a:latin typeface="Roboto" panose="02000000000000000000" pitchFamily="2" charset="0"/>
            </a:endParaRPr>
          </a:p>
          <a:p>
            <a:r>
              <a:rPr lang="en-US" dirty="0">
                <a:solidFill>
                  <a:srgbClr val="222222"/>
                </a:solidFill>
                <a:latin typeface="Roboto" panose="02000000000000000000" pitchFamily="2" charset="0"/>
              </a:rPr>
              <a:t>Homepage: </a:t>
            </a:r>
            <a:r>
              <a:rPr lang="en-US" dirty="0" err="1">
                <a:solidFill>
                  <a:srgbClr val="222222"/>
                </a:solidFill>
                <a:latin typeface="Roboto" panose="02000000000000000000" pitchFamily="2" charset="0"/>
              </a:rPr>
              <a:t>playwright.dev</a:t>
            </a:r>
            <a:endParaRPr lang="en-US" dirty="0">
              <a:solidFill>
                <a:srgbClr val="222222"/>
              </a:solidFill>
              <a:latin typeface="Roboto" panose="02000000000000000000" pitchFamily="2" charset="0"/>
            </a:endParaRPr>
          </a:p>
          <a:p>
            <a:r>
              <a:rPr lang="en-US" b="0" i="0" dirty="0">
                <a:solidFill>
                  <a:srgbClr val="222222"/>
                </a:solidFill>
                <a:effectLst/>
                <a:latin typeface="Roboto" panose="02000000000000000000" pitchFamily="2" charset="0"/>
              </a:rPr>
              <a:t>Docker Container </a:t>
            </a:r>
            <a:r>
              <a:rPr lang="en-US" dirty="0">
                <a:solidFill>
                  <a:srgbClr val="222222"/>
                </a:solidFill>
                <a:latin typeface="Roboto" panose="02000000000000000000" pitchFamily="2" charset="0"/>
              </a:rPr>
              <a:t>for </a:t>
            </a:r>
            <a:r>
              <a:rPr lang="en-US" b="0" i="0" dirty="0">
                <a:solidFill>
                  <a:srgbClr val="222222"/>
                </a:solidFill>
                <a:effectLst/>
                <a:latin typeface="Roboto" panose="02000000000000000000" pitchFamily="2" charset="0"/>
              </a:rPr>
              <a:t>running </a:t>
            </a:r>
            <a:br>
              <a:rPr lang="en-US" b="0" i="0" dirty="0">
                <a:solidFill>
                  <a:srgbClr val="222222"/>
                </a:solidFill>
                <a:effectLst/>
                <a:latin typeface="Roboto" panose="02000000000000000000" pitchFamily="2" charset="0"/>
              </a:rPr>
            </a:br>
            <a:r>
              <a:rPr lang="en-US" b="0" i="0" dirty="0">
                <a:solidFill>
                  <a:srgbClr val="222222"/>
                </a:solidFill>
                <a:effectLst/>
                <a:latin typeface="Roboto" panose="02000000000000000000" pitchFamily="2" charset="0"/>
              </a:rPr>
              <a:t>Playwright scripts: </a:t>
            </a:r>
            <a:br>
              <a:rPr lang="en-US" b="0" i="0" dirty="0">
                <a:solidFill>
                  <a:srgbClr val="222222"/>
                </a:solidFill>
                <a:effectLst/>
                <a:latin typeface="Roboto" panose="02000000000000000000" pitchFamily="2" charset="0"/>
              </a:rPr>
            </a:br>
            <a:r>
              <a:rPr lang="en-US" b="0" i="0" dirty="0">
                <a:solidFill>
                  <a:srgbClr val="222222"/>
                </a:solidFill>
                <a:effectLst/>
                <a:latin typeface="Roboto" panose="02000000000000000000" pitchFamily="2" charset="0"/>
              </a:rPr>
              <a:t>mcr.microsoft.com/</a:t>
            </a:r>
            <a:r>
              <a:rPr lang="en-US" b="0" i="0" dirty="0" err="1">
                <a:solidFill>
                  <a:srgbClr val="222222"/>
                </a:solidFill>
                <a:effectLst/>
                <a:latin typeface="Roboto" panose="02000000000000000000" pitchFamily="2" charset="0"/>
              </a:rPr>
              <a:t>playwright:bionic</a:t>
            </a:r>
            <a:endParaRPr lang="en-US" dirty="0"/>
          </a:p>
          <a:p>
            <a:endParaRPr lang="en-US" dirty="0"/>
          </a:p>
        </p:txBody>
      </p:sp>
      <p:sp>
        <p:nvSpPr>
          <p:cNvPr id="4" name="Footer Placeholder 3">
            <a:extLst>
              <a:ext uri="{FF2B5EF4-FFF2-40B4-BE49-F238E27FC236}">
                <a16:creationId xmlns:a16="http://schemas.microsoft.com/office/drawing/2014/main" id="{C807E678-D636-4D67-A2D5-2E746F107979}"/>
              </a:ext>
            </a:extLst>
          </p:cNvPr>
          <p:cNvSpPr>
            <a:spLocks noGrp="1"/>
          </p:cNvSpPr>
          <p:nvPr>
            <p:ph type="ftr" sz="quarter" idx="11"/>
          </p:nvPr>
        </p:nvSpPr>
        <p:spPr/>
        <p:txBody>
          <a:bodyPr/>
          <a:lstStyle/>
          <a:p>
            <a:r>
              <a:rPr lang="en-US"/>
              <a:t>MeetUp January 2021 | Playwright browser automation</a:t>
            </a:r>
            <a:endParaRPr lang="nl-NL"/>
          </a:p>
        </p:txBody>
      </p:sp>
      <p:pic>
        <p:nvPicPr>
          <p:cNvPr id="6" name="Picture 4" descr="Playwright (vs. Puppeteer): Cross-Browser Testing done right - DEV">
            <a:extLst>
              <a:ext uri="{FF2B5EF4-FFF2-40B4-BE49-F238E27FC236}">
                <a16:creationId xmlns:a16="http://schemas.microsoft.com/office/drawing/2014/main" id="{55273AD6-B4DF-42CF-89ED-3266754CF79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9751" b="44702"/>
          <a:stretch/>
        </p:blipFill>
        <p:spPr bwMode="auto">
          <a:xfrm>
            <a:off x="3898781" y="53068"/>
            <a:ext cx="5172094" cy="103416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855FAAE9-806A-43CF-A360-82E860D2C2FB}"/>
              </a:ext>
            </a:extLst>
          </p:cNvPr>
          <p:cNvPicPr>
            <a:picLocks noChangeAspect="1"/>
          </p:cNvPicPr>
          <p:nvPr/>
        </p:nvPicPr>
        <p:blipFill>
          <a:blip r:embed="rId3"/>
          <a:stretch>
            <a:fillRect/>
          </a:stretch>
        </p:blipFill>
        <p:spPr>
          <a:xfrm>
            <a:off x="4180136" y="2354263"/>
            <a:ext cx="5155294" cy="2421914"/>
          </a:xfrm>
          <a:prstGeom prst="rect">
            <a:avLst/>
          </a:prstGeom>
        </p:spPr>
      </p:pic>
    </p:spTree>
    <p:extLst>
      <p:ext uri="{BB962C8B-B14F-4D97-AF65-F5344CB8AC3E}">
        <p14:creationId xmlns:p14="http://schemas.microsoft.com/office/powerpoint/2010/main" val="1725985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7443E4-9625-4281-A175-5D9285F0DEAA}"/>
              </a:ext>
            </a:extLst>
          </p:cNvPr>
          <p:cNvSpPr>
            <a:spLocks noGrp="1"/>
          </p:cNvSpPr>
          <p:nvPr>
            <p:ph type="title"/>
          </p:nvPr>
        </p:nvSpPr>
        <p:spPr/>
        <p:txBody>
          <a:bodyPr/>
          <a:lstStyle/>
          <a:p>
            <a:r>
              <a:rPr lang="en-US" dirty="0"/>
              <a:t>Some Playwright Features</a:t>
            </a:r>
          </a:p>
        </p:txBody>
      </p:sp>
      <p:sp>
        <p:nvSpPr>
          <p:cNvPr id="3" name="Content Placeholder 2">
            <a:extLst>
              <a:ext uri="{FF2B5EF4-FFF2-40B4-BE49-F238E27FC236}">
                <a16:creationId xmlns:a16="http://schemas.microsoft.com/office/drawing/2014/main" id="{B7612E1F-2173-4AD5-9D99-7818F78C14C3}"/>
              </a:ext>
            </a:extLst>
          </p:cNvPr>
          <p:cNvSpPr>
            <a:spLocks noGrp="1"/>
          </p:cNvSpPr>
          <p:nvPr>
            <p:ph idx="1"/>
          </p:nvPr>
        </p:nvSpPr>
        <p:spPr>
          <a:xfrm>
            <a:off x="720003" y="857848"/>
            <a:ext cx="7298582" cy="3780000"/>
          </a:xfrm>
        </p:spPr>
        <p:txBody>
          <a:bodyPr/>
          <a:lstStyle/>
          <a:p>
            <a:r>
              <a:rPr lang="en-US" sz="1400" dirty="0"/>
              <a:t>Headless and Headful</a:t>
            </a:r>
          </a:p>
          <a:p>
            <a:r>
              <a:rPr lang="en-US" sz="1400" dirty="0"/>
              <a:t>Bi-directional JavaScript interaction: from Node to Browser and from Browser to Node context (for example: write to console within the browser or in Node)</a:t>
            </a:r>
          </a:p>
          <a:p>
            <a:r>
              <a:rPr lang="en-US" sz="1400" dirty="0"/>
              <a:t>Integration with debugging tools</a:t>
            </a:r>
          </a:p>
          <a:p>
            <a:r>
              <a:rPr lang="en-US" sz="1400" dirty="0"/>
              <a:t>Full control across popups, multiple frames and pages (i.e. browser tabs)</a:t>
            </a:r>
          </a:p>
          <a:p>
            <a:r>
              <a:rPr lang="en-US" sz="1400" dirty="0"/>
              <a:t>Download and Upload Files</a:t>
            </a:r>
          </a:p>
          <a:p>
            <a:r>
              <a:rPr lang="en-US" sz="1400" dirty="0"/>
              <a:t>Get images (and write to file)</a:t>
            </a:r>
          </a:p>
          <a:p>
            <a:r>
              <a:rPr lang="en-US" sz="1400" dirty="0"/>
              <a:t>Create Screenshots (.</a:t>
            </a:r>
            <a:r>
              <a:rPr lang="en-US" sz="1400" dirty="0" err="1"/>
              <a:t>png</a:t>
            </a:r>
            <a:r>
              <a:rPr lang="en-US" sz="1400" dirty="0"/>
              <a:t>) and PDF</a:t>
            </a:r>
          </a:p>
          <a:p>
            <a:r>
              <a:rPr lang="en-US" sz="1400" dirty="0"/>
              <a:t>Record Playwright Session as Video (MP4)</a:t>
            </a:r>
          </a:p>
          <a:p>
            <a:r>
              <a:rPr lang="en-US" sz="1400" dirty="0"/>
              <a:t>Access to </a:t>
            </a:r>
            <a:r>
              <a:rPr lang="en-US" sz="1400" dirty="0" err="1"/>
              <a:t>WebPerformance</a:t>
            </a:r>
            <a:r>
              <a:rPr lang="en-US" sz="1400" dirty="0"/>
              <a:t> APIs</a:t>
            </a:r>
          </a:p>
          <a:p>
            <a:r>
              <a:rPr lang="en-US" sz="1400" dirty="0"/>
              <a:t>Social Login (Google, Microsoft Live)</a:t>
            </a:r>
          </a:p>
          <a:p>
            <a:pPr lvl="1"/>
            <a:r>
              <a:rPr lang="en-US" sz="1400" dirty="0"/>
              <a:t>but not 2FA or Captcha</a:t>
            </a:r>
          </a:p>
          <a:p>
            <a:r>
              <a:rPr lang="en-US" sz="1400" dirty="0"/>
              <a:t>Read and Set Cookies and Local Storage, interact with Web Workers, </a:t>
            </a:r>
          </a:p>
          <a:p>
            <a:r>
              <a:rPr lang="en-US" sz="1400" dirty="0"/>
              <a:t>Manipulating network requests (HTTP requests sent from the page)</a:t>
            </a:r>
          </a:p>
          <a:p>
            <a:r>
              <a:rPr lang="en-US" sz="1400" dirty="0"/>
              <a:t>Headless Recorder (CLI, browser plugin and QA Wolf) to record Playwright script</a:t>
            </a:r>
          </a:p>
          <a:p>
            <a:r>
              <a:rPr lang="en-US" sz="1400" dirty="0"/>
              <a:t>Playwright Test Runner and integration with other Test Runner (Mocha, Jest, Jasmine)</a:t>
            </a:r>
          </a:p>
        </p:txBody>
      </p:sp>
      <p:sp>
        <p:nvSpPr>
          <p:cNvPr id="4" name="Footer Placeholder 3">
            <a:extLst>
              <a:ext uri="{FF2B5EF4-FFF2-40B4-BE49-F238E27FC236}">
                <a16:creationId xmlns:a16="http://schemas.microsoft.com/office/drawing/2014/main" id="{B6537E33-33F0-4971-890F-50A8A03D22BB}"/>
              </a:ext>
            </a:extLst>
          </p:cNvPr>
          <p:cNvSpPr>
            <a:spLocks noGrp="1"/>
          </p:cNvSpPr>
          <p:nvPr>
            <p:ph type="ftr" sz="quarter" idx="11"/>
          </p:nvPr>
        </p:nvSpPr>
        <p:spPr/>
        <p:txBody>
          <a:bodyPr/>
          <a:lstStyle/>
          <a:p>
            <a:r>
              <a:rPr lang="en-US"/>
              <a:t>MeetUp January 2021 | Playwright browser automation</a:t>
            </a:r>
            <a:endParaRPr lang="nl-NL"/>
          </a:p>
        </p:txBody>
      </p:sp>
    </p:spTree>
    <p:extLst>
      <p:ext uri="{BB962C8B-B14F-4D97-AF65-F5344CB8AC3E}">
        <p14:creationId xmlns:p14="http://schemas.microsoft.com/office/powerpoint/2010/main" val="40468764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89F89F6-4D6A-4387-9A0C-5D10C620959E}"/>
              </a:ext>
            </a:extLst>
          </p:cNvPr>
          <p:cNvSpPr>
            <a:spLocks noGrp="1"/>
          </p:cNvSpPr>
          <p:nvPr>
            <p:ph type="title"/>
          </p:nvPr>
        </p:nvSpPr>
        <p:spPr/>
        <p:txBody>
          <a:bodyPr/>
          <a:lstStyle/>
          <a:p>
            <a:r>
              <a:rPr lang="en-US" dirty="0"/>
              <a:t>Many Opportunities Open Up</a:t>
            </a:r>
          </a:p>
        </p:txBody>
      </p:sp>
      <p:sp>
        <p:nvSpPr>
          <p:cNvPr id="6" name="Content Placeholder 5">
            <a:extLst>
              <a:ext uri="{FF2B5EF4-FFF2-40B4-BE49-F238E27FC236}">
                <a16:creationId xmlns:a16="http://schemas.microsoft.com/office/drawing/2014/main" id="{2664FAFE-35D0-4313-9730-B80CAB49A1BF}"/>
              </a:ext>
            </a:extLst>
          </p:cNvPr>
          <p:cNvSpPr>
            <a:spLocks noGrp="1"/>
          </p:cNvSpPr>
          <p:nvPr>
            <p:ph idx="1"/>
          </p:nvPr>
        </p:nvSpPr>
        <p:spPr>
          <a:xfrm>
            <a:off x="720003" y="829680"/>
            <a:ext cx="6623999" cy="3780000"/>
          </a:xfrm>
        </p:spPr>
        <p:txBody>
          <a:bodyPr/>
          <a:lstStyle/>
          <a:p>
            <a:r>
              <a:rPr lang="en-US" dirty="0" err="1"/>
              <a:t>Deeplink</a:t>
            </a:r>
            <a:r>
              <a:rPr lang="en-US" dirty="0"/>
              <a:t> Bookmarks</a:t>
            </a:r>
          </a:p>
          <a:p>
            <a:r>
              <a:rPr lang="en-US" dirty="0"/>
              <a:t>UI Test automation</a:t>
            </a:r>
          </a:p>
          <a:p>
            <a:pPr lvl="1"/>
            <a:r>
              <a:rPr lang="en-US" dirty="0"/>
              <a:t>including visual regression (use Resemble.js, </a:t>
            </a:r>
            <a:r>
              <a:rPr lang="en-US" dirty="0" err="1"/>
              <a:t>pixelmatch</a:t>
            </a:r>
            <a:r>
              <a:rPr lang="en-US" dirty="0"/>
              <a:t>, Rembrandt.js)</a:t>
            </a:r>
          </a:p>
          <a:p>
            <a:pPr lvl="1"/>
            <a:r>
              <a:rPr lang="en-US" dirty="0"/>
              <a:t>behavior driven testing, performance &amp; load testing</a:t>
            </a:r>
          </a:p>
          <a:p>
            <a:r>
              <a:rPr lang="en-US" dirty="0"/>
              <a:t>Tactical integration </a:t>
            </a:r>
          </a:p>
          <a:p>
            <a:pPr lvl="1"/>
            <a:r>
              <a:rPr lang="en-US" dirty="0"/>
              <a:t>automation of data retrieval (“Screen Scraping”) and data entry</a:t>
            </a:r>
          </a:p>
          <a:p>
            <a:r>
              <a:rPr lang="en-US" dirty="0"/>
              <a:t>Health Checks (monitoring of User Interfaces)</a:t>
            </a:r>
          </a:p>
          <a:p>
            <a:r>
              <a:rPr lang="en-US" dirty="0"/>
              <a:t>Automated Reporting</a:t>
            </a:r>
          </a:p>
          <a:p>
            <a:r>
              <a:rPr lang="en-US" dirty="0"/>
              <a:t>Customized Web Application</a:t>
            </a:r>
          </a:p>
          <a:p>
            <a:r>
              <a:rPr lang="en-US" dirty="0"/>
              <a:t>UI turned API</a:t>
            </a:r>
          </a:p>
          <a:p>
            <a:r>
              <a:rPr lang="en-US" dirty="0"/>
              <a:t>Demos and [step by step] Instructions</a:t>
            </a:r>
          </a:p>
          <a:p>
            <a:r>
              <a:rPr lang="en-US" dirty="0"/>
              <a:t>RPA – Robotic Process Automation</a:t>
            </a:r>
          </a:p>
          <a:p>
            <a:pPr lvl="1"/>
            <a:r>
              <a:rPr lang="en-US" dirty="0"/>
              <a:t>automated workflow across multiple systems</a:t>
            </a:r>
          </a:p>
          <a:p>
            <a:pPr lvl="1"/>
            <a:r>
              <a:rPr lang="en-US" dirty="0"/>
              <a:t>possibly a collaboration between human &amp; robot</a:t>
            </a:r>
          </a:p>
          <a:p>
            <a:r>
              <a:rPr lang="en-US" dirty="0"/>
              <a:t>Prototyping (try out finetuning running webapp)</a:t>
            </a:r>
          </a:p>
        </p:txBody>
      </p:sp>
      <p:pic>
        <p:nvPicPr>
          <p:cNvPr id="4" name="Picture 2" descr="robot-computer - iMUIS Online">
            <a:extLst>
              <a:ext uri="{FF2B5EF4-FFF2-40B4-BE49-F238E27FC236}">
                <a16:creationId xmlns:a16="http://schemas.microsoft.com/office/drawing/2014/main" id="{9D4357B2-8040-476E-91F6-C983669E4D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29225" y="3323562"/>
            <a:ext cx="3676650" cy="1531938"/>
          </a:xfrm>
          <a:prstGeom prst="rect">
            <a:avLst/>
          </a:prstGeom>
          <a:noFill/>
          <a:extLst>
            <a:ext uri="{909E8E84-426E-40DD-AFC4-6F175D3DCCD1}">
              <a14:hiddenFill xmlns:a14="http://schemas.microsoft.com/office/drawing/2010/main">
                <a:solidFill>
                  <a:srgbClr val="FFFFFF"/>
                </a:solidFill>
              </a14:hiddenFill>
            </a:ext>
          </a:extLst>
        </p:spPr>
      </p:pic>
      <p:sp>
        <p:nvSpPr>
          <p:cNvPr id="2" name="Footer Placeholder 1">
            <a:extLst>
              <a:ext uri="{FF2B5EF4-FFF2-40B4-BE49-F238E27FC236}">
                <a16:creationId xmlns:a16="http://schemas.microsoft.com/office/drawing/2014/main" id="{03429F2C-A525-4AA5-ABB0-5F2F9B31ABFD}"/>
              </a:ext>
            </a:extLst>
          </p:cNvPr>
          <p:cNvSpPr>
            <a:spLocks noGrp="1"/>
          </p:cNvSpPr>
          <p:nvPr>
            <p:ph type="ftr" sz="quarter" idx="11"/>
          </p:nvPr>
        </p:nvSpPr>
        <p:spPr/>
        <p:txBody>
          <a:bodyPr/>
          <a:lstStyle/>
          <a:p>
            <a:r>
              <a:rPr lang="en-US"/>
              <a:t>MeetUp January 2021 | Playwright browser automation</a:t>
            </a:r>
            <a:endParaRPr lang="nl-NL"/>
          </a:p>
        </p:txBody>
      </p:sp>
    </p:spTree>
    <p:extLst>
      <p:ext uri="{BB962C8B-B14F-4D97-AF65-F5344CB8AC3E}">
        <p14:creationId xmlns:p14="http://schemas.microsoft.com/office/powerpoint/2010/main" val="1924131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6">
                                            <p:txEl>
                                              <p:pRg st="11" end="11"/>
                                            </p:txEl>
                                          </p:spTgt>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6">
                                            <p:txEl>
                                              <p:pRg st="12" end="12"/>
                                            </p:txEl>
                                          </p:spTgt>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6">
                                            <p:txEl>
                                              <p:pRg st="13" end="13"/>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6">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BD2B8F-4FC4-4F56-94A7-8BAD37C670D1}"/>
              </a:ext>
            </a:extLst>
          </p:cNvPr>
          <p:cNvSpPr>
            <a:spLocks noGrp="1"/>
          </p:cNvSpPr>
          <p:nvPr>
            <p:ph type="title"/>
          </p:nvPr>
        </p:nvSpPr>
        <p:spPr/>
        <p:txBody>
          <a:bodyPr/>
          <a:lstStyle/>
          <a:p>
            <a:r>
              <a:rPr lang="en-US" dirty="0"/>
              <a:t>Brittle Ethics</a:t>
            </a:r>
          </a:p>
        </p:txBody>
      </p:sp>
      <p:sp>
        <p:nvSpPr>
          <p:cNvPr id="3" name="Content Placeholder 2">
            <a:extLst>
              <a:ext uri="{FF2B5EF4-FFF2-40B4-BE49-F238E27FC236}">
                <a16:creationId xmlns:a16="http://schemas.microsoft.com/office/drawing/2014/main" id="{2BCEC328-6590-4E41-A640-D50DC68A55E5}"/>
              </a:ext>
            </a:extLst>
          </p:cNvPr>
          <p:cNvSpPr>
            <a:spLocks noGrp="1"/>
          </p:cNvSpPr>
          <p:nvPr>
            <p:ph idx="1"/>
          </p:nvPr>
        </p:nvSpPr>
        <p:spPr/>
        <p:txBody>
          <a:bodyPr/>
          <a:lstStyle/>
          <a:p>
            <a:r>
              <a:rPr lang="en-US" dirty="0"/>
              <a:t>Humans are somewhat flexible with respect to changes in a User Interface</a:t>
            </a:r>
          </a:p>
          <a:p>
            <a:pPr lvl="1"/>
            <a:r>
              <a:rPr lang="en-US" dirty="0"/>
              <a:t>and do not rely on CSS classes and HTML identifiers </a:t>
            </a:r>
          </a:p>
          <a:p>
            <a:r>
              <a:rPr lang="en-US" dirty="0"/>
              <a:t>A Web Application’s user interface(‘s technical implementation) is not a formal contract such as a REST API</a:t>
            </a:r>
          </a:p>
          <a:p>
            <a:r>
              <a:rPr lang="en-US" dirty="0"/>
              <a:t>Changes can occur in the User Interface that may throw the API implementation created with Playwright</a:t>
            </a:r>
          </a:p>
          <a:p>
            <a:endParaRPr lang="en-US" dirty="0"/>
          </a:p>
          <a:p>
            <a:endParaRPr lang="en-US" dirty="0"/>
          </a:p>
          <a:p>
            <a:endParaRPr lang="en-US" dirty="0"/>
          </a:p>
          <a:p>
            <a:endParaRPr lang="en-US" dirty="0"/>
          </a:p>
          <a:p>
            <a:r>
              <a:rPr lang="en-US" dirty="0"/>
              <a:t>Ethical considerations: a user interface is not intended for heavy programmatic use</a:t>
            </a:r>
          </a:p>
          <a:p>
            <a:pPr lvl="1"/>
            <a:r>
              <a:rPr lang="en-US" dirty="0"/>
              <a:t>use caching and other means to limit the load on the underlying web site</a:t>
            </a:r>
          </a:p>
        </p:txBody>
      </p:sp>
      <p:sp>
        <p:nvSpPr>
          <p:cNvPr id="4" name="Footer Placeholder 3">
            <a:extLst>
              <a:ext uri="{FF2B5EF4-FFF2-40B4-BE49-F238E27FC236}">
                <a16:creationId xmlns:a16="http://schemas.microsoft.com/office/drawing/2014/main" id="{225D0F6B-88CC-4245-834C-5B9AB16B7A9F}"/>
              </a:ext>
            </a:extLst>
          </p:cNvPr>
          <p:cNvSpPr>
            <a:spLocks noGrp="1"/>
          </p:cNvSpPr>
          <p:nvPr>
            <p:ph type="ftr" sz="quarter" idx="11"/>
          </p:nvPr>
        </p:nvSpPr>
        <p:spPr/>
        <p:txBody>
          <a:bodyPr/>
          <a:lstStyle/>
          <a:p>
            <a:r>
              <a:rPr lang="en-US"/>
              <a:t>MeetUp January 2021 | Playwright browser automation</a:t>
            </a:r>
            <a:endParaRPr lang="nl-NL"/>
          </a:p>
        </p:txBody>
      </p:sp>
      <p:pic>
        <p:nvPicPr>
          <p:cNvPr id="9218" name="Picture 2" descr="Spicy Peanut Brittle Recipe">
            <a:extLst>
              <a:ext uri="{FF2B5EF4-FFF2-40B4-BE49-F238E27FC236}">
                <a16:creationId xmlns:a16="http://schemas.microsoft.com/office/drawing/2014/main" id="{953EFA46-51AF-4DCC-A358-6C45E34B54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57500" y="2322786"/>
            <a:ext cx="1443975" cy="81265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F7736CBF-C5FC-469D-87E7-46FB0F965EA8}"/>
              </a:ext>
            </a:extLst>
          </p:cNvPr>
          <p:cNvPicPr>
            <a:picLocks noChangeAspect="1"/>
          </p:cNvPicPr>
          <p:nvPr/>
        </p:nvPicPr>
        <p:blipFill>
          <a:blip r:embed="rId3"/>
          <a:stretch>
            <a:fillRect/>
          </a:stretch>
        </p:blipFill>
        <p:spPr>
          <a:xfrm>
            <a:off x="6588000" y="2826000"/>
            <a:ext cx="2339327" cy="125490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798894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6" presetClass="emph" presetSubtype="0" fill="hold" nodeType="clickEffect">
                                  <p:stCondLst>
                                    <p:cond delay="0"/>
                                  </p:stCondLst>
                                  <p:childTnLst>
                                    <p:animScale>
                                      <p:cBhvr>
                                        <p:cTn id="12" dur="2000" fill="hold"/>
                                        <p:tgtEl>
                                          <p:spTgt spid="5"/>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BE34EE-68D0-4905-B53C-4429AE731DE7}"/>
              </a:ext>
            </a:extLst>
          </p:cNvPr>
          <p:cNvSpPr>
            <a:spLocks noGrp="1"/>
          </p:cNvSpPr>
          <p:nvPr>
            <p:ph type="title"/>
          </p:nvPr>
        </p:nvSpPr>
        <p:spPr/>
        <p:txBody>
          <a:bodyPr/>
          <a:lstStyle/>
          <a:p>
            <a:r>
              <a:rPr lang="en-US" dirty="0"/>
              <a:t>Play step-by-step headful Playwright Scenario Acts</a:t>
            </a:r>
            <a:br>
              <a:rPr lang="en-US" dirty="0"/>
            </a:br>
            <a:r>
              <a:rPr lang="en-US" dirty="0"/>
              <a:t>To instruct, demonstrate, collaborate or accelerate </a:t>
            </a:r>
          </a:p>
        </p:txBody>
      </p:sp>
      <p:sp>
        <p:nvSpPr>
          <p:cNvPr id="3" name="Content Placeholder 2">
            <a:extLst>
              <a:ext uri="{FF2B5EF4-FFF2-40B4-BE49-F238E27FC236}">
                <a16:creationId xmlns:a16="http://schemas.microsoft.com/office/drawing/2014/main" id="{C96DEF2C-FF30-460F-8678-117B3EAE701D}"/>
              </a:ext>
            </a:extLst>
          </p:cNvPr>
          <p:cNvSpPr>
            <a:spLocks noGrp="1"/>
          </p:cNvSpPr>
          <p:nvPr>
            <p:ph idx="1"/>
          </p:nvPr>
        </p:nvSpPr>
        <p:spPr/>
        <p:txBody>
          <a:bodyPr/>
          <a:lstStyle/>
          <a:p>
            <a:r>
              <a:rPr lang="en-US" dirty="0"/>
              <a:t>A Playwright scenario in a headful browser can be used to</a:t>
            </a:r>
          </a:p>
          <a:p>
            <a:pPr lvl="1"/>
            <a:r>
              <a:rPr lang="en-US" dirty="0"/>
              <a:t>demonstrate actions in a web site or app</a:t>
            </a:r>
          </a:p>
          <a:p>
            <a:pPr lvl="1"/>
            <a:r>
              <a:rPr lang="en-US" dirty="0"/>
              <a:t>provide a tutorial or hands-on instruction on the site or app</a:t>
            </a:r>
          </a:p>
          <a:p>
            <a:pPr lvl="1"/>
            <a:r>
              <a:rPr lang="en-US" dirty="0"/>
              <a:t>perform quick actions on behalf of the user in a web site or app</a:t>
            </a:r>
          </a:p>
          <a:p>
            <a:pPr lvl="1"/>
            <a:r>
              <a:rPr lang="en-US" dirty="0"/>
              <a:t>create a combined human </a:t>
            </a:r>
            <a:r>
              <a:rPr lang="en-US" dirty="0">
                <a:sym typeface="Wingdings" panose="05000000000000000000" pitchFamily="2" charset="2"/>
              </a:rPr>
              <a:t> </a:t>
            </a:r>
            <a:r>
              <a:rPr lang="en-US" dirty="0"/>
              <a:t>machine workflow </a:t>
            </a:r>
          </a:p>
          <a:p>
            <a:r>
              <a:rPr lang="en-US" dirty="0"/>
              <a:t>Playwright script sections (</a:t>
            </a:r>
            <a:r>
              <a:rPr lang="en-US" i="1" dirty="0"/>
              <a:t>command bundles</a:t>
            </a:r>
            <a:r>
              <a:rPr lang="en-US" dirty="0"/>
              <a:t>) can be played on demand</a:t>
            </a:r>
          </a:p>
          <a:p>
            <a:pPr lvl="1"/>
            <a:r>
              <a:rPr lang="en-US" dirty="0"/>
              <a:t>with annotation</a:t>
            </a:r>
          </a:p>
          <a:p>
            <a:pPr lvl="1"/>
            <a:r>
              <a:rPr lang="en-US" dirty="0"/>
              <a:t>conditionally</a:t>
            </a:r>
          </a:p>
          <a:p>
            <a:pPr lvl="1"/>
            <a:r>
              <a:rPr lang="en-US" dirty="0"/>
              <a:t>lightning fast or at human interpretation speed </a:t>
            </a:r>
          </a:p>
        </p:txBody>
      </p:sp>
      <p:sp>
        <p:nvSpPr>
          <p:cNvPr id="4" name="Footer Placeholder 3">
            <a:extLst>
              <a:ext uri="{FF2B5EF4-FFF2-40B4-BE49-F238E27FC236}">
                <a16:creationId xmlns:a16="http://schemas.microsoft.com/office/drawing/2014/main" id="{4C384810-76A8-49BF-ADD2-3D01473A065B}"/>
              </a:ext>
            </a:extLst>
          </p:cNvPr>
          <p:cNvSpPr>
            <a:spLocks noGrp="1"/>
          </p:cNvSpPr>
          <p:nvPr>
            <p:ph type="ftr" sz="quarter" idx="11"/>
          </p:nvPr>
        </p:nvSpPr>
        <p:spPr/>
        <p:txBody>
          <a:bodyPr/>
          <a:lstStyle/>
          <a:p>
            <a:r>
              <a:rPr lang="en-US"/>
              <a:t>MeetUp January 2021 | Playwright browser automation</a:t>
            </a:r>
            <a:endParaRPr lang="nl-NL"/>
          </a:p>
        </p:txBody>
      </p:sp>
      <p:pic>
        <p:nvPicPr>
          <p:cNvPr id="5" name="Picture 4">
            <a:extLst>
              <a:ext uri="{FF2B5EF4-FFF2-40B4-BE49-F238E27FC236}">
                <a16:creationId xmlns:a16="http://schemas.microsoft.com/office/drawing/2014/main" id="{6EBC81F8-6AD6-4768-A0C4-400ED0C1815F}"/>
              </a:ext>
            </a:extLst>
          </p:cNvPr>
          <p:cNvPicPr>
            <a:picLocks noChangeAspect="1"/>
          </p:cNvPicPr>
          <p:nvPr/>
        </p:nvPicPr>
        <p:blipFill>
          <a:blip r:embed="rId2"/>
          <a:stretch>
            <a:fillRect/>
          </a:stretch>
        </p:blipFill>
        <p:spPr>
          <a:xfrm>
            <a:off x="5412653" y="2800800"/>
            <a:ext cx="3459601" cy="19467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554287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559E92-5F27-4F9D-B74E-05F72A876E1E}"/>
              </a:ext>
            </a:extLst>
          </p:cNvPr>
          <p:cNvSpPr>
            <a:spLocks noGrp="1"/>
          </p:cNvSpPr>
          <p:nvPr>
            <p:ph type="title"/>
          </p:nvPr>
        </p:nvSpPr>
        <p:spPr/>
        <p:txBody>
          <a:bodyPr/>
          <a:lstStyle/>
          <a:p>
            <a:r>
              <a:rPr lang="en-US" dirty="0"/>
              <a:t>Playwright scenarios – tutorial | demo | documentation | …</a:t>
            </a:r>
          </a:p>
        </p:txBody>
      </p:sp>
      <p:sp>
        <p:nvSpPr>
          <p:cNvPr id="3" name="Content Placeholder 2">
            <a:extLst>
              <a:ext uri="{FF2B5EF4-FFF2-40B4-BE49-F238E27FC236}">
                <a16:creationId xmlns:a16="http://schemas.microsoft.com/office/drawing/2014/main" id="{86C27304-53AC-4467-B7C4-2204912B2AE7}"/>
              </a:ext>
            </a:extLst>
          </p:cNvPr>
          <p:cNvSpPr>
            <a:spLocks noGrp="1"/>
          </p:cNvSpPr>
          <p:nvPr>
            <p:ph idx="1"/>
          </p:nvPr>
        </p:nvSpPr>
        <p:spPr>
          <a:xfrm>
            <a:off x="720003" y="867420"/>
            <a:ext cx="6623999" cy="3780000"/>
          </a:xfrm>
        </p:spPr>
        <p:txBody>
          <a:bodyPr/>
          <a:lstStyle/>
          <a:p>
            <a:r>
              <a:rPr lang="en-US" dirty="0"/>
              <a:t>Scenario</a:t>
            </a:r>
          </a:p>
          <a:p>
            <a:pPr lvl="1"/>
            <a:r>
              <a:rPr lang="en-US" dirty="0"/>
              <a:t>Play Act</a:t>
            </a:r>
          </a:p>
          <a:p>
            <a:pPr lvl="1"/>
            <a:r>
              <a:rPr lang="en-US" dirty="0"/>
              <a:t>Switch</a:t>
            </a:r>
          </a:p>
          <a:p>
            <a:pPr lvl="1"/>
            <a:r>
              <a:rPr lang="en-US" dirty="0"/>
              <a:t>Pause</a:t>
            </a:r>
          </a:p>
          <a:p>
            <a:pPr lvl="1"/>
            <a:r>
              <a:rPr lang="en-US" dirty="0"/>
              <a:t>Reset</a:t>
            </a:r>
          </a:p>
          <a:p>
            <a:r>
              <a:rPr lang="en-US" dirty="0"/>
              <a:t>Features</a:t>
            </a:r>
          </a:p>
          <a:p>
            <a:pPr lvl="1"/>
            <a:r>
              <a:rPr lang="en-US" dirty="0"/>
              <a:t>Callout</a:t>
            </a:r>
          </a:p>
          <a:p>
            <a:pPr lvl="1"/>
            <a:r>
              <a:rPr lang="en-US" dirty="0"/>
              <a:t>In Situ Balloon </a:t>
            </a:r>
          </a:p>
          <a:p>
            <a:pPr lvl="1"/>
            <a:r>
              <a:rPr lang="en-US" dirty="0"/>
              <a:t>Type text</a:t>
            </a:r>
          </a:p>
          <a:p>
            <a:pPr lvl="1"/>
            <a:r>
              <a:rPr lang="en-US" dirty="0"/>
              <a:t>Highlight text</a:t>
            </a:r>
          </a:p>
          <a:p>
            <a:pPr lvl="1"/>
            <a:r>
              <a:rPr lang="en-US" dirty="0"/>
              <a:t>Scroll elements </a:t>
            </a:r>
            <a:br>
              <a:rPr lang="en-US" dirty="0"/>
            </a:br>
            <a:r>
              <a:rPr lang="en-US" dirty="0"/>
              <a:t>in view</a:t>
            </a:r>
          </a:p>
          <a:p>
            <a:pPr lvl="1"/>
            <a:r>
              <a:rPr lang="en-US" dirty="0"/>
              <a:t>Hover over </a:t>
            </a:r>
            <a:br>
              <a:rPr lang="en-US" dirty="0"/>
            </a:br>
            <a:r>
              <a:rPr lang="en-US" dirty="0"/>
              <a:t>elements</a:t>
            </a:r>
          </a:p>
          <a:p>
            <a:pPr lvl="1"/>
            <a:r>
              <a:rPr lang="en-US" dirty="0"/>
              <a:t>Open new tab / Switch between tabs</a:t>
            </a:r>
          </a:p>
          <a:p>
            <a:pPr lvl="1"/>
            <a:endParaRPr lang="en-US" dirty="0"/>
          </a:p>
        </p:txBody>
      </p:sp>
      <p:sp>
        <p:nvSpPr>
          <p:cNvPr id="4" name="Footer Placeholder 3">
            <a:extLst>
              <a:ext uri="{FF2B5EF4-FFF2-40B4-BE49-F238E27FC236}">
                <a16:creationId xmlns:a16="http://schemas.microsoft.com/office/drawing/2014/main" id="{975C23CE-CD84-4CAA-BC77-1A8F39B35056}"/>
              </a:ext>
            </a:extLst>
          </p:cNvPr>
          <p:cNvSpPr>
            <a:spLocks noGrp="1"/>
          </p:cNvSpPr>
          <p:nvPr>
            <p:ph type="ftr" sz="quarter" idx="11"/>
          </p:nvPr>
        </p:nvSpPr>
        <p:spPr/>
        <p:txBody>
          <a:bodyPr/>
          <a:lstStyle/>
          <a:p>
            <a:r>
              <a:rPr lang="en-US"/>
              <a:t>MeetUp January 2021 | Playwright browser automation</a:t>
            </a:r>
            <a:endParaRPr lang="nl-NL"/>
          </a:p>
        </p:txBody>
      </p:sp>
      <p:pic>
        <p:nvPicPr>
          <p:cNvPr id="5" name="Picture 4">
            <a:extLst>
              <a:ext uri="{FF2B5EF4-FFF2-40B4-BE49-F238E27FC236}">
                <a16:creationId xmlns:a16="http://schemas.microsoft.com/office/drawing/2014/main" id="{EC8DDE12-0B4A-4646-9A7D-7ED1AA1FF1C7}"/>
              </a:ext>
            </a:extLst>
          </p:cNvPr>
          <p:cNvPicPr>
            <a:picLocks noChangeAspect="1"/>
          </p:cNvPicPr>
          <p:nvPr/>
        </p:nvPicPr>
        <p:blipFill>
          <a:blip r:embed="rId2"/>
          <a:stretch>
            <a:fillRect/>
          </a:stretch>
        </p:blipFill>
        <p:spPr>
          <a:xfrm>
            <a:off x="2588636" y="1029600"/>
            <a:ext cx="6461761" cy="36360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9982869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44A6AD-5830-4D79-9486-32AB02CE9795}"/>
              </a:ext>
            </a:extLst>
          </p:cNvPr>
          <p:cNvSpPr>
            <a:spLocks noGrp="1"/>
          </p:cNvSpPr>
          <p:nvPr>
            <p:ph type="title"/>
          </p:nvPr>
        </p:nvSpPr>
        <p:spPr/>
        <p:txBody>
          <a:bodyPr/>
          <a:lstStyle/>
          <a:p>
            <a:r>
              <a:rPr lang="en-US" dirty="0"/>
              <a:t>Generate Daily COVID-19 PowerPoint report</a:t>
            </a:r>
            <a:br>
              <a:rPr lang="en-US" dirty="0"/>
            </a:br>
            <a:endParaRPr lang="en-US" dirty="0"/>
          </a:p>
        </p:txBody>
      </p:sp>
      <p:pic>
        <p:nvPicPr>
          <p:cNvPr id="22" name="Snagit_SNG83B">
            <a:extLst>
              <a:ext uri="{FF2B5EF4-FFF2-40B4-BE49-F238E27FC236}">
                <a16:creationId xmlns:a16="http://schemas.microsoft.com/office/drawing/2014/main" id="{DE97B73C-CEFB-42C6-8728-35FE7CA5D0C0}"/>
              </a:ext>
            </a:extLst>
          </p:cNvPr>
          <p:cNvPicPr>
            <a:picLocks noGrp="1" noChangeAspect="1"/>
          </p:cNvPicPr>
          <p:nvPr>
            <p:ph idx="1"/>
          </p:nvPr>
        </p:nvPicPr>
        <p:blipFill>
          <a:blip r:embed="rId2"/>
          <a:stretch>
            <a:fillRect/>
          </a:stretch>
        </p:blipFill>
        <p:spPr>
          <a:xfrm>
            <a:off x="3289932" y="1149889"/>
            <a:ext cx="1615580" cy="1280271"/>
          </a:xfrm>
        </p:spPr>
      </p:pic>
      <p:sp>
        <p:nvSpPr>
          <p:cNvPr id="4" name="Footer Placeholder 3">
            <a:extLst>
              <a:ext uri="{FF2B5EF4-FFF2-40B4-BE49-F238E27FC236}">
                <a16:creationId xmlns:a16="http://schemas.microsoft.com/office/drawing/2014/main" id="{C13B254A-809A-4030-BFC2-728283F4ACEE}"/>
              </a:ext>
            </a:extLst>
          </p:cNvPr>
          <p:cNvSpPr>
            <a:spLocks noGrp="1"/>
          </p:cNvSpPr>
          <p:nvPr>
            <p:ph type="ftr" sz="quarter" idx="11"/>
          </p:nvPr>
        </p:nvSpPr>
        <p:spPr/>
        <p:txBody>
          <a:bodyPr/>
          <a:lstStyle/>
          <a:p>
            <a:r>
              <a:rPr lang="en-US"/>
              <a:t>MeetUp January 2021 | Playwright browser automation</a:t>
            </a:r>
            <a:endParaRPr lang="nl-NL"/>
          </a:p>
        </p:txBody>
      </p:sp>
      <p:sp>
        <p:nvSpPr>
          <p:cNvPr id="5" name="Rectangle: Rounded Corners 4">
            <a:extLst>
              <a:ext uri="{FF2B5EF4-FFF2-40B4-BE49-F238E27FC236}">
                <a16:creationId xmlns:a16="http://schemas.microsoft.com/office/drawing/2014/main" id="{EE74A79D-E7F6-4489-895A-C6EEF5C506C0}"/>
              </a:ext>
            </a:extLst>
          </p:cNvPr>
          <p:cNvSpPr/>
          <p:nvPr/>
        </p:nvSpPr>
        <p:spPr>
          <a:xfrm>
            <a:off x="5833794" y="791999"/>
            <a:ext cx="3204923" cy="3936117"/>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dirty="0"/>
              <a:t>Web Application</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p:txBody>
      </p:sp>
      <p:sp>
        <p:nvSpPr>
          <p:cNvPr id="6" name="Rectangle: Rounded Corners 5">
            <a:extLst>
              <a:ext uri="{FF2B5EF4-FFF2-40B4-BE49-F238E27FC236}">
                <a16:creationId xmlns:a16="http://schemas.microsoft.com/office/drawing/2014/main" id="{C998D4A6-5F28-4269-A4C6-9A0E66E67E2D}"/>
              </a:ext>
            </a:extLst>
          </p:cNvPr>
          <p:cNvSpPr/>
          <p:nvPr/>
        </p:nvSpPr>
        <p:spPr>
          <a:xfrm>
            <a:off x="1107414" y="792000"/>
            <a:ext cx="4456310" cy="1554480"/>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endParaRPr lang="en-US" sz="1800" dirty="0">
              <a:solidFill>
                <a:schemeClr val="accent4">
                  <a:lumMod val="50000"/>
                </a:schemeClr>
              </a:solidFill>
            </a:endParaRPr>
          </a:p>
        </p:txBody>
      </p:sp>
      <p:pic>
        <p:nvPicPr>
          <p:cNvPr id="7" name="Picture 2">
            <a:extLst>
              <a:ext uri="{FF2B5EF4-FFF2-40B4-BE49-F238E27FC236}">
                <a16:creationId xmlns:a16="http://schemas.microsoft.com/office/drawing/2014/main" id="{3AF0F276-EAC5-45B2-8F65-B1F4666625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5982" y="817681"/>
            <a:ext cx="823980" cy="50400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Playwright (vs. Puppeteer): Cross-Browser Testing done right - DEV">
            <a:extLst>
              <a:ext uri="{FF2B5EF4-FFF2-40B4-BE49-F238E27FC236}">
                <a16:creationId xmlns:a16="http://schemas.microsoft.com/office/drawing/2014/main" id="{134819D2-3187-4C4E-9400-82D4795F678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9751" b="44702"/>
          <a:stretch/>
        </p:blipFill>
        <p:spPr bwMode="auto">
          <a:xfrm>
            <a:off x="3636286" y="803530"/>
            <a:ext cx="1478950" cy="295718"/>
          </a:xfrm>
          <a:prstGeom prst="rect">
            <a:avLst/>
          </a:prstGeom>
          <a:noFill/>
          <a:extLst>
            <a:ext uri="{909E8E84-426E-40DD-AFC4-6F175D3DCCD1}">
              <a14:hiddenFill xmlns:a14="http://schemas.microsoft.com/office/drawing/2010/main">
                <a:solidFill>
                  <a:srgbClr val="FFFFFF"/>
                </a:solidFill>
              </a14:hiddenFill>
            </a:ext>
          </a:extLst>
        </p:spPr>
      </p:pic>
      <p:sp>
        <p:nvSpPr>
          <p:cNvPr id="9" name="Arrow: Right 8">
            <a:extLst>
              <a:ext uri="{FF2B5EF4-FFF2-40B4-BE49-F238E27FC236}">
                <a16:creationId xmlns:a16="http://schemas.microsoft.com/office/drawing/2014/main" id="{53D3CE06-663F-4FB4-8AEC-750483EE0BC3}"/>
              </a:ext>
            </a:extLst>
          </p:cNvPr>
          <p:cNvSpPr/>
          <p:nvPr/>
        </p:nvSpPr>
        <p:spPr>
          <a:xfrm>
            <a:off x="5722701" y="1345996"/>
            <a:ext cx="353130" cy="446487"/>
          </a:xfrm>
          <a:prstGeom prst="rightArrow">
            <a:avLst/>
          </a:prstGeom>
          <a:solidFill>
            <a:srgbClr val="A2C3FA"/>
          </a:solidFill>
          <a:ln>
            <a:solidFill>
              <a:srgbClr val="3A6C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6" descr="Chromium (web browser) - Wikipedia">
            <a:extLst>
              <a:ext uri="{FF2B5EF4-FFF2-40B4-BE49-F238E27FC236}">
                <a16:creationId xmlns:a16="http://schemas.microsoft.com/office/drawing/2014/main" id="{EA8D190A-D674-4CF4-A62D-8345E5E4044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39469" y="949515"/>
            <a:ext cx="1239450" cy="1239450"/>
          </a:xfrm>
          <a:prstGeom prst="rect">
            <a:avLst/>
          </a:prstGeom>
          <a:noFill/>
          <a:extLst>
            <a:ext uri="{909E8E84-426E-40DD-AFC4-6F175D3DCCD1}">
              <a14:hiddenFill xmlns:a14="http://schemas.microsoft.com/office/drawing/2010/main">
                <a:solidFill>
                  <a:srgbClr val="FFFFFF"/>
                </a:solidFill>
              </a14:hiddenFill>
            </a:ext>
          </a:extLst>
        </p:spPr>
      </p:pic>
      <p:sp>
        <p:nvSpPr>
          <p:cNvPr id="11" name="Arrow: Left-Right 10">
            <a:extLst>
              <a:ext uri="{FF2B5EF4-FFF2-40B4-BE49-F238E27FC236}">
                <a16:creationId xmlns:a16="http://schemas.microsoft.com/office/drawing/2014/main" id="{5CAC7199-9BC0-44E1-AAE7-88BD47DF99E6}"/>
              </a:ext>
            </a:extLst>
          </p:cNvPr>
          <p:cNvSpPr/>
          <p:nvPr/>
        </p:nvSpPr>
        <p:spPr>
          <a:xfrm>
            <a:off x="4078073" y="1415834"/>
            <a:ext cx="623004" cy="373380"/>
          </a:xfrm>
          <a:prstGeom prst="lef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4D673A9D-0D27-4F2C-93EF-46D0F21A356E}"/>
              </a:ext>
            </a:extLst>
          </p:cNvPr>
          <p:cNvSpPr/>
          <p:nvPr/>
        </p:nvSpPr>
        <p:spPr>
          <a:xfrm>
            <a:off x="2079962" y="1448751"/>
            <a:ext cx="2017509" cy="33304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function</a:t>
            </a:r>
            <a:endParaRPr lang="en-US" sz="1100" i="1" dirty="0"/>
          </a:p>
        </p:txBody>
      </p:sp>
      <p:pic>
        <p:nvPicPr>
          <p:cNvPr id="25" name="Graphic 24" descr="Download with solid fill">
            <a:extLst>
              <a:ext uri="{FF2B5EF4-FFF2-40B4-BE49-F238E27FC236}">
                <a16:creationId xmlns:a16="http://schemas.microsoft.com/office/drawing/2014/main" id="{05E8F790-3D2B-466F-A7EE-83DA7061E86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850142" y="2011398"/>
            <a:ext cx="914400" cy="1493719"/>
          </a:xfrm>
          <a:prstGeom prst="rect">
            <a:avLst/>
          </a:prstGeom>
        </p:spPr>
      </p:pic>
      <p:pic>
        <p:nvPicPr>
          <p:cNvPr id="27" name="Graphic 26" descr="Paper with solid fill">
            <a:extLst>
              <a:ext uri="{FF2B5EF4-FFF2-40B4-BE49-F238E27FC236}">
                <a16:creationId xmlns:a16="http://schemas.microsoft.com/office/drawing/2014/main" id="{3F8E0EAF-EB8E-46B0-BF75-3B188B73AFF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791322" y="3232885"/>
            <a:ext cx="914400" cy="914400"/>
          </a:xfrm>
          <a:prstGeom prst="rect">
            <a:avLst/>
          </a:prstGeom>
        </p:spPr>
      </p:pic>
      <p:pic>
        <p:nvPicPr>
          <p:cNvPr id="1026" name="Picture 2" descr="Microsoft PowerPoint logo and symbol, meaning, history, PNG">
            <a:extLst>
              <a:ext uri="{FF2B5EF4-FFF2-40B4-BE49-F238E27FC236}">
                <a16:creationId xmlns:a16="http://schemas.microsoft.com/office/drawing/2014/main" id="{3CADEE60-4CD6-4D33-9F70-ADD5F62742AA}"/>
              </a:ext>
            </a:extLst>
          </p:cNvPr>
          <p:cNvPicPr>
            <a:picLocks noChangeAspect="1" noChangeArrowheads="1"/>
          </p:cNvPicPr>
          <p:nvPr/>
        </p:nvPicPr>
        <p:blipFill>
          <a:blip r:embed="rId10">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1965955" y="3711464"/>
            <a:ext cx="855580" cy="534738"/>
          </a:xfrm>
          <a:prstGeom prst="rect">
            <a:avLst/>
          </a:prstGeom>
          <a:noFill/>
          <a:extLst>
            <a:ext uri="{909E8E84-426E-40DD-AFC4-6F175D3DCCD1}">
              <a14:hiddenFill xmlns:a14="http://schemas.microsoft.com/office/drawing/2010/main">
                <a:solidFill>
                  <a:srgbClr val="FFFFFF"/>
                </a:solidFill>
              </a14:hiddenFill>
            </a:ext>
          </a:extLst>
        </p:spPr>
      </p:pic>
      <p:sp>
        <p:nvSpPr>
          <p:cNvPr id="30" name="Rectangle: Rounded Corners 29">
            <a:extLst>
              <a:ext uri="{FF2B5EF4-FFF2-40B4-BE49-F238E27FC236}">
                <a16:creationId xmlns:a16="http://schemas.microsoft.com/office/drawing/2014/main" id="{A212330A-7D04-44B8-A95F-3BF728D9B612}"/>
              </a:ext>
            </a:extLst>
          </p:cNvPr>
          <p:cNvSpPr/>
          <p:nvPr/>
        </p:nvSpPr>
        <p:spPr>
          <a:xfrm>
            <a:off x="503486" y="2454411"/>
            <a:ext cx="1219221" cy="64655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t>npm</a:t>
            </a:r>
            <a:r>
              <a:rPr lang="en-US" dirty="0"/>
              <a:t> module </a:t>
            </a:r>
            <a:r>
              <a:rPr lang="en-US" dirty="0" err="1"/>
              <a:t>PptxGenJS</a:t>
            </a:r>
            <a:endParaRPr lang="en-US" dirty="0"/>
          </a:p>
        </p:txBody>
      </p:sp>
      <p:pic>
        <p:nvPicPr>
          <p:cNvPr id="29" name="Snagit_SNG83B">
            <a:extLst>
              <a:ext uri="{FF2B5EF4-FFF2-40B4-BE49-F238E27FC236}">
                <a16:creationId xmlns:a16="http://schemas.microsoft.com/office/drawing/2014/main" id="{8C076D71-F912-42D7-8A3E-0CE48A8692CF}"/>
              </a:ext>
            </a:extLst>
          </p:cNvPr>
          <p:cNvPicPr>
            <a:picLocks noChangeAspect="1"/>
          </p:cNvPicPr>
          <p:nvPr/>
        </p:nvPicPr>
        <p:blipFill>
          <a:blip r:embed="rId11">
            <a:clrChange>
              <a:clrFrom>
                <a:srgbClr val="FFFFFF"/>
              </a:clrFrom>
              <a:clrTo>
                <a:srgbClr val="FFFFFF">
                  <a:alpha val="0"/>
                </a:srgbClr>
              </a:clrTo>
            </a:clrChange>
          </a:blip>
          <a:stretch>
            <a:fillRect/>
          </a:stretch>
        </p:blipFill>
        <p:spPr>
          <a:xfrm>
            <a:off x="148971" y="2019591"/>
            <a:ext cx="903568" cy="716035"/>
          </a:xfrm>
          <a:prstGeom prst="rect">
            <a:avLst/>
          </a:prstGeom>
        </p:spPr>
      </p:pic>
      <p:sp>
        <p:nvSpPr>
          <p:cNvPr id="31" name="Arrow: Down 30">
            <a:extLst>
              <a:ext uri="{FF2B5EF4-FFF2-40B4-BE49-F238E27FC236}">
                <a16:creationId xmlns:a16="http://schemas.microsoft.com/office/drawing/2014/main" id="{9431D5A1-2FCF-4325-B87A-CD95649BAD39}"/>
              </a:ext>
            </a:extLst>
          </p:cNvPr>
          <p:cNvSpPr/>
          <p:nvPr/>
        </p:nvSpPr>
        <p:spPr>
          <a:xfrm>
            <a:off x="2166304" y="1772279"/>
            <a:ext cx="280458" cy="1280271"/>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pic>
        <p:nvPicPr>
          <p:cNvPr id="20" name="Snagit_SNG85A">
            <a:extLst>
              <a:ext uri="{FF2B5EF4-FFF2-40B4-BE49-F238E27FC236}">
                <a16:creationId xmlns:a16="http://schemas.microsoft.com/office/drawing/2014/main" id="{6ADF5592-4A13-43A3-B9EA-BB7B374BFFA2}"/>
              </a:ext>
            </a:extLst>
          </p:cNvPr>
          <p:cNvPicPr>
            <a:picLocks noChangeAspect="1"/>
          </p:cNvPicPr>
          <p:nvPr/>
        </p:nvPicPr>
        <p:blipFill>
          <a:blip r:embed="rId12"/>
          <a:stretch>
            <a:fillRect/>
          </a:stretch>
        </p:blipFill>
        <p:spPr>
          <a:xfrm>
            <a:off x="6028103" y="2738605"/>
            <a:ext cx="1855740" cy="951480"/>
          </a:xfrm>
          <a:prstGeom prst="rect">
            <a:avLst/>
          </a:prstGeom>
          <a:ln>
            <a:noFill/>
          </a:ln>
          <a:effectLst>
            <a:outerShdw blurRad="292100" dist="139700" dir="2700000" algn="tl" rotWithShape="0">
              <a:srgbClr val="333333">
                <a:alpha val="65000"/>
              </a:srgbClr>
            </a:outerShdw>
          </a:effectLst>
        </p:spPr>
      </p:pic>
      <p:pic>
        <p:nvPicPr>
          <p:cNvPr id="21" name="Snagit_SNG831">
            <a:extLst>
              <a:ext uri="{FF2B5EF4-FFF2-40B4-BE49-F238E27FC236}">
                <a16:creationId xmlns:a16="http://schemas.microsoft.com/office/drawing/2014/main" id="{5F0DB2E2-FB25-464F-B7C2-149DE7A8A08F}"/>
              </a:ext>
            </a:extLst>
          </p:cNvPr>
          <p:cNvPicPr>
            <a:picLocks noChangeAspect="1"/>
          </p:cNvPicPr>
          <p:nvPr/>
        </p:nvPicPr>
        <p:blipFill>
          <a:blip r:embed="rId13"/>
          <a:stretch>
            <a:fillRect/>
          </a:stretch>
        </p:blipFill>
        <p:spPr>
          <a:xfrm>
            <a:off x="7576694" y="1929844"/>
            <a:ext cx="1285382" cy="1203943"/>
          </a:xfrm>
          <a:prstGeom prst="rect">
            <a:avLst/>
          </a:prstGeom>
          <a:ln>
            <a:noFill/>
          </a:ln>
          <a:effectLst>
            <a:outerShdw blurRad="292100" dist="139700" dir="2700000" algn="tl" rotWithShape="0">
              <a:srgbClr val="333333">
                <a:alpha val="65000"/>
              </a:srgbClr>
            </a:outerShdw>
          </a:effectLst>
        </p:spPr>
      </p:pic>
      <p:pic>
        <p:nvPicPr>
          <p:cNvPr id="23" name="Snagit_SNG84A">
            <a:extLst>
              <a:ext uri="{FF2B5EF4-FFF2-40B4-BE49-F238E27FC236}">
                <a16:creationId xmlns:a16="http://schemas.microsoft.com/office/drawing/2014/main" id="{2A622256-EF55-4A3B-856A-08832412F05B}"/>
              </a:ext>
            </a:extLst>
          </p:cNvPr>
          <p:cNvPicPr>
            <a:picLocks noChangeAspect="1"/>
          </p:cNvPicPr>
          <p:nvPr/>
        </p:nvPicPr>
        <p:blipFill>
          <a:blip r:embed="rId14"/>
          <a:stretch>
            <a:fillRect/>
          </a:stretch>
        </p:blipFill>
        <p:spPr>
          <a:xfrm>
            <a:off x="6365351" y="1612280"/>
            <a:ext cx="940582" cy="1082337"/>
          </a:xfrm>
          <a:prstGeom prst="rect">
            <a:avLst/>
          </a:prstGeom>
          <a:ln>
            <a:noFill/>
          </a:ln>
          <a:effectLst>
            <a:outerShdw blurRad="292100" dist="139700" dir="2700000" algn="tl" rotWithShape="0">
              <a:srgbClr val="333333">
                <a:alpha val="65000"/>
              </a:srgbClr>
            </a:outerShdw>
          </a:effectLst>
        </p:spPr>
      </p:pic>
      <p:pic>
        <p:nvPicPr>
          <p:cNvPr id="3" name="Picture 2">
            <a:extLst>
              <a:ext uri="{FF2B5EF4-FFF2-40B4-BE49-F238E27FC236}">
                <a16:creationId xmlns:a16="http://schemas.microsoft.com/office/drawing/2014/main" id="{F096E309-09E4-4290-B679-E4D2A9D46D94}"/>
              </a:ext>
            </a:extLst>
          </p:cNvPr>
          <p:cNvPicPr>
            <a:picLocks noChangeAspect="1"/>
          </p:cNvPicPr>
          <p:nvPr/>
        </p:nvPicPr>
        <p:blipFill>
          <a:blip r:embed="rId15"/>
          <a:stretch>
            <a:fillRect/>
          </a:stretch>
        </p:blipFill>
        <p:spPr>
          <a:xfrm>
            <a:off x="7092811" y="3505118"/>
            <a:ext cx="1654155" cy="1031709"/>
          </a:xfrm>
          <a:prstGeom prst="rect">
            <a:avLst/>
          </a:prstGeom>
          <a:ln>
            <a:noFill/>
          </a:ln>
          <a:effectLst>
            <a:outerShdw blurRad="292100" dist="139700" dir="2700000" algn="tl" rotWithShape="0">
              <a:srgbClr val="333333">
                <a:alpha val="65000"/>
              </a:srgbClr>
            </a:outerShdw>
          </a:effectLst>
        </p:spPr>
      </p:pic>
      <p:cxnSp>
        <p:nvCxnSpPr>
          <p:cNvPr id="15" name="Connector: Elbow 14">
            <a:extLst>
              <a:ext uri="{FF2B5EF4-FFF2-40B4-BE49-F238E27FC236}">
                <a16:creationId xmlns:a16="http://schemas.microsoft.com/office/drawing/2014/main" id="{FA1677B2-E8CA-43E3-B8DC-00B5EEB3FD9D}"/>
              </a:ext>
            </a:extLst>
          </p:cNvPr>
          <p:cNvCxnSpPr>
            <a:cxnSpLocks/>
            <a:stCxn id="12" idx="1"/>
            <a:endCxn id="30" idx="3"/>
          </p:cNvCxnSpPr>
          <p:nvPr/>
        </p:nvCxnSpPr>
        <p:spPr>
          <a:xfrm rot="10800000" flipV="1">
            <a:off x="1722708" y="1615272"/>
            <a:ext cx="357255" cy="1162416"/>
          </a:xfrm>
          <a:prstGeom prst="bentConnector3">
            <a:avLst/>
          </a:prstGeom>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A5DFF3B9-B4D3-4CC4-9143-4B6C1D6A7D8D}"/>
              </a:ext>
            </a:extLst>
          </p:cNvPr>
          <p:cNvPicPr>
            <a:picLocks noChangeAspect="1"/>
          </p:cNvPicPr>
          <p:nvPr/>
        </p:nvPicPr>
        <p:blipFill>
          <a:blip r:embed="rId16"/>
          <a:stretch>
            <a:fillRect/>
          </a:stretch>
        </p:blipFill>
        <p:spPr>
          <a:xfrm>
            <a:off x="2747585" y="2503995"/>
            <a:ext cx="2977811" cy="2306290"/>
          </a:xfrm>
          <a:prstGeom prst="rect">
            <a:avLst/>
          </a:prstGeom>
          <a:ln>
            <a:noFill/>
          </a:ln>
          <a:effectLst>
            <a:outerShdw blurRad="292100" dist="139700" dir="2700000" algn="tl" rotWithShape="0">
              <a:srgbClr val="333333">
                <a:alpha val="65000"/>
              </a:srgbClr>
            </a:outerShdw>
          </a:effectLst>
        </p:spPr>
      </p:pic>
      <p:sp>
        <p:nvSpPr>
          <p:cNvPr id="26" name="Rectangle: Rounded Corners 25">
            <a:extLst>
              <a:ext uri="{FF2B5EF4-FFF2-40B4-BE49-F238E27FC236}">
                <a16:creationId xmlns:a16="http://schemas.microsoft.com/office/drawing/2014/main" id="{62182CFA-2B93-48A2-9F1B-2284AB72E2FB}"/>
              </a:ext>
            </a:extLst>
          </p:cNvPr>
          <p:cNvSpPr/>
          <p:nvPr/>
        </p:nvSpPr>
        <p:spPr>
          <a:xfrm>
            <a:off x="310035" y="3043532"/>
            <a:ext cx="1013099" cy="461585"/>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100" dirty="0" err="1"/>
              <a:t>npm</a:t>
            </a:r>
            <a:r>
              <a:rPr lang="en-US" sz="1100" dirty="0"/>
              <a:t> module svg2img</a:t>
            </a:r>
          </a:p>
        </p:txBody>
      </p:sp>
      <p:sp>
        <p:nvSpPr>
          <p:cNvPr id="28" name="Rectangle: Rounded Corners 27">
            <a:extLst>
              <a:ext uri="{FF2B5EF4-FFF2-40B4-BE49-F238E27FC236}">
                <a16:creationId xmlns:a16="http://schemas.microsoft.com/office/drawing/2014/main" id="{26165D45-8D54-4CAE-8539-2FD9BA802ACF}"/>
              </a:ext>
            </a:extLst>
          </p:cNvPr>
          <p:cNvSpPr/>
          <p:nvPr/>
        </p:nvSpPr>
        <p:spPr>
          <a:xfrm>
            <a:off x="129898" y="3459292"/>
            <a:ext cx="1013099" cy="461585"/>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100" dirty="0" err="1"/>
              <a:t>npm</a:t>
            </a:r>
            <a:r>
              <a:rPr lang="en-US" sz="1100" dirty="0"/>
              <a:t> module Jimp</a:t>
            </a:r>
          </a:p>
        </p:txBody>
      </p:sp>
      <p:pic>
        <p:nvPicPr>
          <p:cNvPr id="5122" name="Picture 2">
            <a:extLst>
              <a:ext uri="{FF2B5EF4-FFF2-40B4-BE49-F238E27FC236}">
                <a16:creationId xmlns:a16="http://schemas.microsoft.com/office/drawing/2014/main" id="{C0878DE6-DD19-49FF-B781-FD8E711F0484}"/>
              </a:ext>
            </a:extLst>
          </p:cNvPr>
          <p:cNvPicPr>
            <a:picLocks noChangeAspect="1" noChangeArrowheads="1"/>
          </p:cNvPicPr>
          <p:nvPr/>
        </p:nvPicPr>
        <p:blipFill>
          <a:blip r:embed="rId1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96058" y="3640201"/>
            <a:ext cx="446488" cy="4464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2512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2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par>
                                <p:cTn id="23" presetID="2" presetClass="entr" presetSubtype="1" fill="hold" nodeType="withEffect">
                                  <p:stCondLst>
                                    <p:cond delay="1000"/>
                                  </p:stCondLst>
                                  <p:childTnLst>
                                    <p:set>
                                      <p:cBhvr>
                                        <p:cTn id="24" dur="1" fill="hold">
                                          <p:stCondLst>
                                            <p:cond delay="0"/>
                                          </p:stCondLst>
                                        </p:cTn>
                                        <p:tgtEl>
                                          <p:spTgt spid="16"/>
                                        </p:tgtEl>
                                        <p:attrNameLst>
                                          <p:attrName>style.visibility</p:attrName>
                                        </p:attrNameLst>
                                      </p:cBhvr>
                                      <p:to>
                                        <p:strVal val="visible"/>
                                      </p:to>
                                    </p:set>
                                    <p:anim calcmode="lin" valueType="num">
                                      <p:cBhvr additive="base">
                                        <p:cTn id="25" dur="1250" fill="hold"/>
                                        <p:tgtEl>
                                          <p:spTgt spid="16"/>
                                        </p:tgtEl>
                                        <p:attrNameLst>
                                          <p:attrName>ppt_x</p:attrName>
                                        </p:attrNameLst>
                                      </p:cBhvr>
                                      <p:tavLst>
                                        <p:tav tm="0">
                                          <p:val>
                                            <p:strVal val="#ppt_x"/>
                                          </p:val>
                                        </p:tav>
                                        <p:tav tm="100000">
                                          <p:val>
                                            <p:strVal val="#ppt_x"/>
                                          </p:val>
                                        </p:tav>
                                      </p:tavLst>
                                    </p:anim>
                                    <p:anim calcmode="lin" valueType="num">
                                      <p:cBhvr additive="base">
                                        <p:cTn id="26" dur="1250" fill="hold"/>
                                        <p:tgtEl>
                                          <p:spTgt spid="16"/>
                                        </p:tgtEl>
                                        <p:attrNameLst>
                                          <p:attrName>ppt_y</p:attrName>
                                        </p:attrNameLst>
                                      </p:cBhvr>
                                      <p:tavLst>
                                        <p:tav tm="0">
                                          <p:val>
                                            <p:strVal val="0-#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6" presetClass="emph" presetSubtype="0" fill="hold" nodeType="clickEffect">
                                  <p:stCondLst>
                                    <p:cond delay="0"/>
                                  </p:stCondLst>
                                  <p:childTnLst>
                                    <p:animScale>
                                      <p:cBhvr>
                                        <p:cTn id="30" dur="2000" fill="hold"/>
                                        <p:tgtEl>
                                          <p:spTgt spid="16"/>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67E92B-5F1E-4AE5-A6B3-C0B496A56382}"/>
              </a:ext>
            </a:extLst>
          </p:cNvPr>
          <p:cNvSpPr>
            <a:spLocks noGrp="1"/>
          </p:cNvSpPr>
          <p:nvPr>
            <p:ph type="title"/>
          </p:nvPr>
        </p:nvSpPr>
        <p:spPr>
          <a:xfrm>
            <a:off x="720001" y="936247"/>
            <a:ext cx="7703999" cy="2520000"/>
          </a:xfrm>
        </p:spPr>
        <p:txBody>
          <a:bodyPr/>
          <a:lstStyle/>
          <a:p>
            <a:pPr marL="0" marR="0">
              <a:lnSpc>
                <a:spcPct val="105000"/>
              </a:lnSpc>
              <a:spcBef>
                <a:spcPts val="0"/>
              </a:spcBef>
              <a:spcAft>
                <a:spcPts val="800"/>
              </a:spcAft>
            </a:pPr>
            <a:r>
              <a:rPr lang="en-US" sz="2400" dirty="0">
                <a:effectLst/>
                <a:latin typeface="Calibri" panose="020F0502020204030204" pitchFamily="34" charset="0"/>
                <a:ea typeface="Calibri" panose="020F0502020204030204" pitchFamily="34" charset="0"/>
              </a:rPr>
              <a:t>TL;DR </a:t>
            </a:r>
            <a:br>
              <a:rPr lang="en-US" sz="2400" dirty="0">
                <a:effectLst/>
                <a:latin typeface="Calibri" panose="020F0502020204030204" pitchFamily="34" charset="0"/>
                <a:ea typeface="Calibri" panose="020F0502020204030204" pitchFamily="34" charset="0"/>
              </a:rPr>
            </a:br>
            <a:r>
              <a:rPr lang="en-US" sz="2400" i="1" dirty="0">
                <a:effectLst/>
                <a:latin typeface="Calibri" panose="020F0502020204030204" pitchFamily="34" charset="0"/>
                <a:ea typeface="Calibri" panose="020F0502020204030204" pitchFamily="34" charset="0"/>
              </a:rPr>
              <a:t>if you are a programmer and do any work at all with web browsers, this session can change your professional life. </a:t>
            </a:r>
            <a:br>
              <a:rPr lang="en-US" sz="2400" i="1" dirty="0">
                <a:effectLst/>
                <a:latin typeface="Calibri" panose="020F0502020204030204" pitchFamily="34" charset="0"/>
                <a:ea typeface="Calibri" panose="020F0502020204030204" pitchFamily="34" charset="0"/>
              </a:rPr>
            </a:br>
            <a:br>
              <a:rPr lang="en-US" sz="2400" i="1" dirty="0">
                <a:effectLst/>
                <a:latin typeface="Calibri" panose="020F0502020204030204" pitchFamily="34" charset="0"/>
                <a:ea typeface="Calibri" panose="020F0502020204030204" pitchFamily="34" charset="0"/>
              </a:rPr>
            </a:br>
            <a:r>
              <a:rPr lang="en-US" sz="2400" i="1" dirty="0">
                <a:effectLst/>
                <a:latin typeface="Calibri" panose="020F0502020204030204" pitchFamily="34" charset="0"/>
                <a:ea typeface="Calibri" panose="020F0502020204030204" pitchFamily="34" charset="0"/>
              </a:rPr>
              <a:t>If you do web development, integration, data engineering, DevOps automation, test engineering, then make sure to attend this session. (if you are a designer or solution architect – you need to be aware as well)</a:t>
            </a:r>
            <a:endParaRPr lang="en-US" sz="2400" dirty="0">
              <a:effectLst/>
              <a:latin typeface="Calibri" panose="020F0502020204030204" pitchFamily="34" charset="0"/>
              <a:ea typeface="Calibri" panose="020F0502020204030204" pitchFamily="34" charset="0"/>
            </a:endParaRPr>
          </a:p>
        </p:txBody>
      </p:sp>
      <p:sp>
        <p:nvSpPr>
          <p:cNvPr id="4" name="Footer Placeholder 3">
            <a:extLst>
              <a:ext uri="{FF2B5EF4-FFF2-40B4-BE49-F238E27FC236}">
                <a16:creationId xmlns:a16="http://schemas.microsoft.com/office/drawing/2014/main" id="{03A4555C-D0CD-4EF1-B665-035B54ECBA40}"/>
              </a:ext>
            </a:extLst>
          </p:cNvPr>
          <p:cNvSpPr>
            <a:spLocks noGrp="1"/>
          </p:cNvSpPr>
          <p:nvPr>
            <p:ph type="ftr" sz="quarter" idx="11"/>
          </p:nvPr>
        </p:nvSpPr>
        <p:spPr/>
        <p:txBody>
          <a:bodyPr/>
          <a:lstStyle/>
          <a:p>
            <a:r>
              <a:rPr lang="en-US"/>
              <a:t>MeetUp January 2021 | Playwright browser automation</a:t>
            </a:r>
            <a:endParaRPr lang="nl-NL"/>
          </a:p>
        </p:txBody>
      </p:sp>
    </p:spTree>
    <p:extLst>
      <p:ext uri="{BB962C8B-B14F-4D97-AF65-F5344CB8AC3E}">
        <p14:creationId xmlns:p14="http://schemas.microsoft.com/office/powerpoint/2010/main" val="2920778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D2476E-FCF2-4BFD-9AD4-FF880AED6589}"/>
              </a:ext>
            </a:extLst>
          </p:cNvPr>
          <p:cNvSpPr>
            <a:spLocks noGrp="1"/>
          </p:cNvSpPr>
          <p:nvPr>
            <p:ph type="title"/>
          </p:nvPr>
        </p:nvSpPr>
        <p:spPr/>
        <p:txBody>
          <a:bodyPr/>
          <a:lstStyle/>
          <a:p>
            <a:r>
              <a:rPr lang="en-US" dirty="0"/>
              <a:t>How?</a:t>
            </a:r>
          </a:p>
        </p:txBody>
      </p:sp>
      <p:sp>
        <p:nvSpPr>
          <p:cNvPr id="4" name="Footer Placeholder 3">
            <a:extLst>
              <a:ext uri="{FF2B5EF4-FFF2-40B4-BE49-F238E27FC236}">
                <a16:creationId xmlns:a16="http://schemas.microsoft.com/office/drawing/2014/main" id="{57040A78-CE48-47A0-8DD0-C1963AD159F1}"/>
              </a:ext>
            </a:extLst>
          </p:cNvPr>
          <p:cNvSpPr>
            <a:spLocks noGrp="1"/>
          </p:cNvSpPr>
          <p:nvPr>
            <p:ph type="ftr" sz="quarter" idx="11"/>
          </p:nvPr>
        </p:nvSpPr>
        <p:spPr/>
        <p:txBody>
          <a:bodyPr/>
          <a:lstStyle/>
          <a:p>
            <a:r>
              <a:rPr lang="en-US"/>
              <a:t>MeetUp January 2021 | Playwright browser automation</a:t>
            </a:r>
            <a:endParaRPr lang="nl-NL"/>
          </a:p>
        </p:txBody>
      </p:sp>
      <p:pic>
        <p:nvPicPr>
          <p:cNvPr id="2050" name="Picture 2" descr="Why-What-How Consulting, LLC">
            <a:extLst>
              <a:ext uri="{FF2B5EF4-FFF2-40B4-BE49-F238E27FC236}">
                <a16:creationId xmlns:a16="http://schemas.microsoft.com/office/drawing/2014/main" id="{41E80CAE-3ED5-4929-BCB5-15CDD2902E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9999" y="915822"/>
            <a:ext cx="5626093" cy="4004741"/>
          </a:xfrm>
          <a:prstGeom prst="rect">
            <a:avLst/>
          </a:prstGeom>
          <a:noFill/>
          <a:extLst>
            <a:ext uri="{909E8E84-426E-40DD-AFC4-6F175D3DCCD1}">
              <a14:hiddenFill xmlns:a14="http://schemas.microsoft.com/office/drawing/2010/main">
                <a:solidFill>
                  <a:srgbClr val="FFFFFF"/>
                </a:solidFill>
              </a14:hiddenFill>
            </a:ext>
          </a:extLst>
        </p:spPr>
      </p:pic>
      <p:pic>
        <p:nvPicPr>
          <p:cNvPr id="6" name="Snagit_SNG826">
            <a:extLst>
              <a:ext uri="{FF2B5EF4-FFF2-40B4-BE49-F238E27FC236}">
                <a16:creationId xmlns:a16="http://schemas.microsoft.com/office/drawing/2014/main" id="{D6E339F3-4280-48C3-8202-0AE8A16D6311}"/>
              </a:ext>
            </a:extLst>
          </p:cNvPr>
          <p:cNvPicPr>
            <a:picLocks noChangeAspect="1"/>
          </p:cNvPicPr>
          <p:nvPr/>
        </p:nvPicPr>
        <p:blipFill>
          <a:blip r:embed="rId3"/>
          <a:stretch>
            <a:fillRect/>
          </a:stretch>
        </p:blipFill>
        <p:spPr>
          <a:xfrm>
            <a:off x="6346092" y="3524078"/>
            <a:ext cx="2633848" cy="1355739"/>
          </a:xfrm>
          <a:prstGeom prst="rect">
            <a:avLst/>
          </a:prstGeom>
        </p:spPr>
      </p:pic>
      <p:sp>
        <p:nvSpPr>
          <p:cNvPr id="3" name="Rectangle 2">
            <a:extLst>
              <a:ext uri="{FF2B5EF4-FFF2-40B4-BE49-F238E27FC236}">
                <a16:creationId xmlns:a16="http://schemas.microsoft.com/office/drawing/2014/main" id="{81CB4AFD-2C3D-403C-B573-BC7C5FD8F543}"/>
              </a:ext>
            </a:extLst>
          </p:cNvPr>
          <p:cNvSpPr/>
          <p:nvPr/>
        </p:nvSpPr>
        <p:spPr>
          <a:xfrm>
            <a:off x="719999" y="957541"/>
            <a:ext cx="2585909" cy="2491686"/>
          </a:xfrm>
          <a:prstGeom prst="rect">
            <a:avLst/>
          </a:prstGeom>
          <a:solidFill>
            <a:schemeClr val="bg1">
              <a:lumMod val="85000"/>
              <a:alpha val="87000"/>
            </a:schemeClr>
          </a:soli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D0A39CCE-A1B0-4C6C-B024-443AF69D1257}"/>
              </a:ext>
            </a:extLst>
          </p:cNvPr>
          <p:cNvSpPr/>
          <p:nvPr/>
        </p:nvSpPr>
        <p:spPr>
          <a:xfrm>
            <a:off x="3675045" y="1498561"/>
            <a:ext cx="2585909" cy="2491686"/>
          </a:xfrm>
          <a:prstGeom prst="rect">
            <a:avLst/>
          </a:prstGeom>
          <a:solidFill>
            <a:schemeClr val="bg1">
              <a:lumMod val="85000"/>
              <a:alpha val="87000"/>
            </a:schemeClr>
          </a:soli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146" name="Picture 2" descr="Warning Logos">
            <a:extLst>
              <a:ext uri="{FF2B5EF4-FFF2-40B4-BE49-F238E27FC236}">
                <a16:creationId xmlns:a16="http://schemas.microsoft.com/office/drawing/2014/main" id="{B547747A-F661-46FA-BB58-E3397782651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45971" y="872270"/>
            <a:ext cx="2040425" cy="169948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Rounded Corners 4">
            <a:extLst>
              <a:ext uri="{FF2B5EF4-FFF2-40B4-BE49-F238E27FC236}">
                <a16:creationId xmlns:a16="http://schemas.microsoft.com/office/drawing/2014/main" id="{FA54FBBD-6273-4F55-A70F-5DABBE0DACD3}"/>
              </a:ext>
            </a:extLst>
          </p:cNvPr>
          <p:cNvSpPr/>
          <p:nvPr/>
        </p:nvSpPr>
        <p:spPr>
          <a:xfrm>
            <a:off x="6908614" y="2632620"/>
            <a:ext cx="1885868" cy="391934"/>
          </a:xfrm>
          <a:prstGeom prst="roundRect">
            <a:avLst/>
          </a:prstGeom>
          <a:solidFill>
            <a:schemeClr val="bg1">
              <a:lumMod val="95000"/>
            </a:schemeClr>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286D315D-BF8E-4679-AEC3-EF6F23467992}"/>
              </a:ext>
            </a:extLst>
          </p:cNvPr>
          <p:cNvSpPr txBox="1"/>
          <p:nvPr/>
        </p:nvSpPr>
        <p:spPr>
          <a:xfrm>
            <a:off x="7094888" y="2665667"/>
            <a:ext cx="1590179" cy="276999"/>
          </a:xfrm>
          <a:prstGeom prst="rect">
            <a:avLst/>
          </a:prstGeom>
          <a:noFill/>
        </p:spPr>
        <p:txBody>
          <a:bodyPr wrap="none" lIns="0" tIns="0" rIns="0" bIns="0" rtlCol="0">
            <a:spAutoFit/>
          </a:bodyPr>
          <a:lstStyle/>
          <a:p>
            <a:r>
              <a:rPr lang="en-US" sz="1800" b="1" dirty="0"/>
              <a:t>Program Code</a:t>
            </a:r>
          </a:p>
        </p:txBody>
      </p:sp>
    </p:spTree>
    <p:extLst>
      <p:ext uri="{BB962C8B-B14F-4D97-AF65-F5344CB8AC3E}">
        <p14:creationId xmlns:p14="http://schemas.microsoft.com/office/powerpoint/2010/main" val="4107136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nodeType="clickEffect">
                                  <p:stCondLst>
                                    <p:cond delay="0"/>
                                  </p:stCondLst>
                                  <p:childTnLst>
                                    <p:set>
                                      <p:cBhvr>
                                        <p:cTn id="16" dur="1" fill="hold">
                                          <p:stCondLst>
                                            <p:cond delay="0"/>
                                          </p:stCondLst>
                                        </p:cTn>
                                        <p:tgtEl>
                                          <p:spTgt spid="6146"/>
                                        </p:tgtEl>
                                        <p:attrNameLst>
                                          <p:attrName>style.visibility</p:attrName>
                                        </p:attrNameLst>
                                      </p:cBhvr>
                                      <p:to>
                                        <p:strVal val="visible"/>
                                      </p:to>
                                    </p:set>
                                    <p:anim calcmode="lin" valueType="num">
                                      <p:cBhvr additive="base">
                                        <p:cTn id="17" dur="500" fill="hold"/>
                                        <p:tgtEl>
                                          <p:spTgt spid="6146"/>
                                        </p:tgtEl>
                                        <p:attrNameLst>
                                          <p:attrName>ppt_x</p:attrName>
                                        </p:attrNameLst>
                                      </p:cBhvr>
                                      <p:tavLst>
                                        <p:tav tm="0">
                                          <p:val>
                                            <p:strVal val="1+#ppt_w/2"/>
                                          </p:val>
                                        </p:tav>
                                        <p:tav tm="100000">
                                          <p:val>
                                            <p:strVal val="#ppt_x"/>
                                          </p:val>
                                        </p:tav>
                                      </p:tavLst>
                                    </p:anim>
                                    <p:anim calcmode="lin" valueType="num">
                                      <p:cBhvr additive="base">
                                        <p:cTn id="18" dur="500" fill="hold"/>
                                        <p:tgtEl>
                                          <p:spTgt spid="6146"/>
                                        </p:tgtEl>
                                        <p:attrNameLst>
                                          <p:attrName>ppt_y</p:attrName>
                                        </p:attrNameLst>
                                      </p:cBhvr>
                                      <p:tavLst>
                                        <p:tav tm="0">
                                          <p:val>
                                            <p:strVal val="#ppt_y"/>
                                          </p:val>
                                        </p:tav>
                                        <p:tav tm="100000">
                                          <p:val>
                                            <p:strVal val="#ppt_y"/>
                                          </p:val>
                                        </p:tav>
                                      </p:tavLst>
                                    </p:anim>
                                  </p:childTnLst>
                                </p:cTn>
                              </p:par>
                              <p:par>
                                <p:cTn id="19" presetID="2" presetClass="entr" presetSubtype="2"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anim calcmode="lin" valueType="num">
                                      <p:cBhvr additive="base">
                                        <p:cTn id="21" dur="500" fill="hold"/>
                                        <p:tgtEl>
                                          <p:spTgt spid="5"/>
                                        </p:tgtEl>
                                        <p:attrNameLst>
                                          <p:attrName>ppt_x</p:attrName>
                                        </p:attrNameLst>
                                      </p:cBhvr>
                                      <p:tavLst>
                                        <p:tav tm="0">
                                          <p:val>
                                            <p:strVal val="1+#ppt_w/2"/>
                                          </p:val>
                                        </p:tav>
                                        <p:tav tm="100000">
                                          <p:val>
                                            <p:strVal val="#ppt_x"/>
                                          </p:val>
                                        </p:tav>
                                      </p:tavLst>
                                    </p:anim>
                                    <p:anim calcmode="lin" valueType="num">
                                      <p:cBhvr additive="base">
                                        <p:cTn id="22" dur="500" fill="hold"/>
                                        <p:tgtEl>
                                          <p:spTgt spid="5"/>
                                        </p:tgtEl>
                                        <p:attrNameLst>
                                          <p:attrName>ppt_y</p:attrName>
                                        </p:attrNameLst>
                                      </p:cBhvr>
                                      <p:tavLst>
                                        <p:tav tm="0">
                                          <p:val>
                                            <p:strVal val="#ppt_y"/>
                                          </p:val>
                                        </p:tav>
                                        <p:tav tm="100000">
                                          <p:val>
                                            <p:strVal val="#ppt_y"/>
                                          </p:val>
                                        </p:tav>
                                      </p:tavLst>
                                    </p:anim>
                                  </p:childTnLst>
                                </p:cTn>
                              </p:par>
                              <p:par>
                                <p:cTn id="23" presetID="2" presetClass="entr" presetSubtype="2"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1+#ppt_w/2"/>
                                          </p:val>
                                        </p:tav>
                                        <p:tav tm="100000">
                                          <p:val>
                                            <p:strVal val="#ppt_x"/>
                                          </p:val>
                                        </p:tav>
                                      </p:tavLst>
                                    </p:anim>
                                    <p:anim calcmode="lin" valueType="num">
                                      <p:cBhvr additive="base">
                                        <p:cTn id="26"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P spid="5" grpId="0" animBg="1"/>
      <p:bldP spid="8"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0C7862-E112-42CF-9ED2-A3B2D6EB0499}"/>
              </a:ext>
            </a:extLst>
          </p:cNvPr>
          <p:cNvSpPr>
            <a:spLocks noGrp="1"/>
          </p:cNvSpPr>
          <p:nvPr>
            <p:ph type="title"/>
          </p:nvPr>
        </p:nvSpPr>
        <p:spPr/>
        <p:txBody>
          <a:bodyPr/>
          <a:lstStyle/>
          <a:p>
            <a:r>
              <a:rPr lang="en-US" dirty="0"/>
              <a:t>Hello World of Playwright Demos</a:t>
            </a:r>
          </a:p>
        </p:txBody>
      </p:sp>
      <p:sp>
        <p:nvSpPr>
          <p:cNvPr id="3" name="Content Placeholder 2">
            <a:extLst>
              <a:ext uri="{FF2B5EF4-FFF2-40B4-BE49-F238E27FC236}">
                <a16:creationId xmlns:a16="http://schemas.microsoft.com/office/drawing/2014/main" id="{BD248162-E5F9-4401-BF49-AB5FA9D4A5AB}"/>
              </a:ext>
            </a:extLst>
          </p:cNvPr>
          <p:cNvSpPr>
            <a:spLocks noGrp="1"/>
          </p:cNvSpPr>
          <p:nvPr>
            <p:ph idx="1"/>
          </p:nvPr>
        </p:nvSpPr>
        <p:spPr>
          <a:xfrm>
            <a:off x="720003" y="936000"/>
            <a:ext cx="7697166" cy="3780000"/>
          </a:xfrm>
        </p:spPr>
        <p:txBody>
          <a:bodyPr/>
          <a:lstStyle/>
          <a:p>
            <a:pPr marL="0" indent="0">
              <a:buNone/>
            </a:pPr>
            <a:r>
              <a:rPr lang="en-US" sz="1600" b="0" dirty="0">
                <a:solidFill>
                  <a:srgbClr val="008000"/>
                </a:solidFill>
                <a:effectLst/>
                <a:latin typeface="Consolas" panose="020B0609020204030204" pitchFamily="49" charset="0"/>
              </a:rPr>
              <a:t>//navigate to http://whatsmyuseragent.org and take a screenshot.</a:t>
            </a:r>
            <a:endParaRPr lang="en-US" sz="1600" b="0" dirty="0">
              <a:solidFill>
                <a:srgbClr val="000000"/>
              </a:solidFill>
              <a:effectLst/>
              <a:latin typeface="Consolas" panose="020B0609020204030204" pitchFamily="49" charset="0"/>
            </a:endParaRPr>
          </a:p>
        </p:txBody>
      </p:sp>
      <p:sp>
        <p:nvSpPr>
          <p:cNvPr id="4" name="Footer Placeholder 3">
            <a:extLst>
              <a:ext uri="{FF2B5EF4-FFF2-40B4-BE49-F238E27FC236}">
                <a16:creationId xmlns:a16="http://schemas.microsoft.com/office/drawing/2014/main" id="{56C4B529-389C-4F07-9289-B269E18E9B22}"/>
              </a:ext>
            </a:extLst>
          </p:cNvPr>
          <p:cNvSpPr>
            <a:spLocks noGrp="1"/>
          </p:cNvSpPr>
          <p:nvPr>
            <p:ph type="ftr" sz="quarter" idx="11"/>
          </p:nvPr>
        </p:nvSpPr>
        <p:spPr/>
        <p:txBody>
          <a:bodyPr/>
          <a:lstStyle/>
          <a:p>
            <a:r>
              <a:rPr lang="en-US"/>
              <a:t>MeetUp January 2021 | Playwright browser automation</a:t>
            </a:r>
            <a:endParaRPr lang="nl-NL"/>
          </a:p>
        </p:txBody>
      </p:sp>
      <p:sp>
        <p:nvSpPr>
          <p:cNvPr id="6" name="TextBox 5">
            <a:extLst>
              <a:ext uri="{FF2B5EF4-FFF2-40B4-BE49-F238E27FC236}">
                <a16:creationId xmlns:a16="http://schemas.microsoft.com/office/drawing/2014/main" id="{E9FF6536-C261-4A90-AC48-0ADDDD74BC60}"/>
              </a:ext>
            </a:extLst>
          </p:cNvPr>
          <p:cNvSpPr txBox="1"/>
          <p:nvPr/>
        </p:nvSpPr>
        <p:spPr>
          <a:xfrm>
            <a:off x="355600" y="1389895"/>
            <a:ext cx="8548914" cy="3385542"/>
          </a:xfrm>
          <a:prstGeom prst="rect">
            <a:avLst/>
          </a:prstGeom>
          <a:solidFill>
            <a:schemeClr val="bg1">
              <a:lumMod val="95000"/>
            </a:schemeClr>
          </a:solidFill>
        </p:spPr>
        <p:txBody>
          <a:bodyPr wrap="square" lIns="0" tIns="0" rIns="0" bIns="0" rtlCol="0">
            <a:spAutoFit/>
          </a:bodyPr>
          <a:lstStyle/>
          <a:p>
            <a:r>
              <a:rPr lang="en-US" sz="2000" b="0" dirty="0">
                <a:solidFill>
                  <a:srgbClr val="0000FF"/>
                </a:solidFill>
                <a:effectLst/>
                <a:latin typeface="Consolas" panose="020B0609020204030204" pitchFamily="49" charset="0"/>
              </a:rPr>
              <a:t>const</a:t>
            </a:r>
            <a:r>
              <a:rPr lang="en-US" sz="2000" b="0" dirty="0">
                <a:solidFill>
                  <a:srgbClr val="000000"/>
                </a:solidFill>
                <a:effectLst/>
                <a:latin typeface="Consolas" panose="020B0609020204030204" pitchFamily="49" charset="0"/>
              </a:rPr>
              <a:t> { chromium } = require(</a:t>
            </a:r>
            <a:r>
              <a:rPr lang="en-US" sz="2000" b="0" dirty="0">
                <a:solidFill>
                  <a:srgbClr val="A31515"/>
                </a:solidFill>
                <a:effectLst/>
                <a:latin typeface="Consolas" panose="020B0609020204030204" pitchFamily="49" charset="0"/>
              </a:rPr>
              <a:t>'playwright’</a:t>
            </a:r>
            <a:r>
              <a:rPr lang="en-US" sz="2000" b="0" dirty="0">
                <a:solidFill>
                  <a:srgbClr val="000000"/>
                </a:solidFill>
                <a:effectLst/>
                <a:latin typeface="Consolas" panose="020B0609020204030204" pitchFamily="49" charset="0"/>
              </a:rPr>
              <a:t>);</a:t>
            </a:r>
            <a:br>
              <a:rPr lang="en-US" sz="2000" b="0" dirty="0">
                <a:solidFill>
                  <a:srgbClr val="000000"/>
                </a:solidFill>
                <a:effectLst/>
                <a:latin typeface="Consolas" panose="020B0609020204030204" pitchFamily="49" charset="0"/>
              </a:rPr>
            </a:br>
            <a:endParaRPr lang="en-US" sz="2000" b="0" dirty="0">
              <a:solidFill>
                <a:srgbClr val="000000"/>
              </a:solidFill>
              <a:effectLst/>
              <a:latin typeface="Consolas" panose="020B0609020204030204" pitchFamily="49" charset="0"/>
            </a:endParaRPr>
          </a:p>
          <a:p>
            <a:r>
              <a:rPr lang="en-US" sz="2000" b="0" dirty="0">
                <a:solidFill>
                  <a:srgbClr val="000000"/>
                </a:solidFill>
                <a:effectLst/>
                <a:latin typeface="Consolas" panose="020B0609020204030204" pitchFamily="49" charset="0"/>
              </a:rPr>
              <a:t>(</a:t>
            </a:r>
            <a:r>
              <a:rPr lang="en-US" sz="2000" b="0" dirty="0">
                <a:solidFill>
                  <a:srgbClr val="0000FF"/>
                </a:solidFill>
                <a:effectLst/>
                <a:latin typeface="Consolas" panose="020B0609020204030204" pitchFamily="49" charset="0"/>
              </a:rPr>
              <a:t>async</a:t>
            </a:r>
            <a:r>
              <a:rPr lang="en-US" sz="2000" b="0" dirty="0">
                <a:solidFill>
                  <a:srgbClr val="000000"/>
                </a:solidFill>
                <a:effectLst/>
                <a:latin typeface="Consolas" panose="020B0609020204030204" pitchFamily="49" charset="0"/>
              </a:rPr>
              <a:t> () </a:t>
            </a:r>
            <a:r>
              <a:rPr lang="en-US" sz="2000" b="0" dirty="0">
                <a:solidFill>
                  <a:srgbClr val="0000FF"/>
                </a:solidFill>
                <a:effectLst/>
                <a:latin typeface="Consolas" panose="020B0609020204030204" pitchFamily="49" charset="0"/>
              </a:rPr>
              <a:t>=&gt;</a:t>
            </a:r>
            <a:r>
              <a:rPr lang="en-US" sz="2000" b="0" dirty="0">
                <a:solidFill>
                  <a:srgbClr val="000000"/>
                </a:solidFill>
                <a:effectLst/>
                <a:latin typeface="Consolas" panose="020B0609020204030204" pitchFamily="49" charset="0"/>
              </a:rPr>
              <a:t> {</a:t>
            </a:r>
          </a:p>
          <a:p>
            <a:r>
              <a:rPr lang="en-US" sz="2000" dirty="0">
                <a:solidFill>
                  <a:srgbClr val="000000"/>
                </a:solidFill>
                <a:latin typeface="Consolas" panose="020B0609020204030204" pitchFamily="49" charset="0"/>
              </a:rPr>
              <a:t>  </a:t>
            </a:r>
            <a:r>
              <a:rPr lang="en-US" sz="1600" dirty="0">
                <a:solidFill>
                  <a:srgbClr val="008000"/>
                </a:solidFill>
                <a:latin typeface="Consolas" panose="020B0609020204030204" pitchFamily="49" charset="0"/>
              </a:rPr>
              <a:t>// start headless embedded browser</a:t>
            </a:r>
          </a:p>
          <a:p>
            <a:r>
              <a:rPr lang="en-US" sz="2000" b="0" dirty="0">
                <a:solidFill>
                  <a:srgbClr val="000000"/>
                </a:solidFill>
                <a:effectLst/>
                <a:latin typeface="Consolas" panose="020B0609020204030204" pitchFamily="49" charset="0"/>
              </a:rPr>
              <a:t>  </a:t>
            </a:r>
            <a:r>
              <a:rPr lang="en-US" sz="2000" b="0" dirty="0">
                <a:solidFill>
                  <a:srgbClr val="0000FF"/>
                </a:solidFill>
                <a:effectLst/>
                <a:latin typeface="Consolas" panose="020B0609020204030204" pitchFamily="49" charset="0"/>
              </a:rPr>
              <a:t>const</a:t>
            </a:r>
            <a:r>
              <a:rPr lang="en-US" sz="2000" b="0" dirty="0">
                <a:solidFill>
                  <a:srgbClr val="000000"/>
                </a:solidFill>
                <a:effectLst/>
                <a:latin typeface="Consolas" panose="020B0609020204030204" pitchFamily="49" charset="0"/>
              </a:rPr>
              <a:t> browser = </a:t>
            </a:r>
            <a:r>
              <a:rPr lang="en-US" sz="2000" b="0" dirty="0">
                <a:solidFill>
                  <a:srgbClr val="0000FF"/>
                </a:solidFill>
                <a:effectLst/>
                <a:latin typeface="Consolas" panose="020B0609020204030204" pitchFamily="49" charset="0"/>
              </a:rPr>
              <a:t>await</a:t>
            </a:r>
            <a:r>
              <a:rPr lang="en-US" sz="2000" b="0" dirty="0">
                <a:solidFill>
                  <a:srgbClr val="000000"/>
                </a:solidFill>
                <a:effectLst/>
                <a:latin typeface="Consolas" panose="020B0609020204030204" pitchFamily="49" charset="0"/>
              </a:rPr>
              <a:t> </a:t>
            </a:r>
            <a:r>
              <a:rPr lang="en-US" sz="2000" b="0" dirty="0" err="1">
                <a:solidFill>
                  <a:srgbClr val="000000"/>
                </a:solidFill>
                <a:effectLst/>
                <a:latin typeface="Consolas" panose="020B0609020204030204" pitchFamily="49" charset="0"/>
              </a:rPr>
              <a:t>chromium.launch</a:t>
            </a:r>
            <a:r>
              <a:rPr lang="en-US" sz="2000" b="0" dirty="0">
                <a:solidFill>
                  <a:srgbClr val="000000"/>
                </a:solidFill>
                <a:effectLst/>
                <a:latin typeface="Consolas" panose="020B0609020204030204" pitchFamily="49" charset="0"/>
              </a:rPr>
              <a:t>({</a:t>
            </a:r>
            <a:r>
              <a:rPr lang="en-US" sz="2000" b="0" dirty="0">
                <a:solidFill>
                  <a:srgbClr val="A31515"/>
                </a:solidFill>
                <a:effectLst/>
                <a:latin typeface="Consolas" panose="020B0609020204030204" pitchFamily="49" charset="0"/>
              </a:rPr>
              <a:t>headless</a:t>
            </a:r>
            <a:r>
              <a:rPr lang="en-US" sz="2000" b="0" dirty="0">
                <a:solidFill>
                  <a:srgbClr val="000000"/>
                </a:solidFill>
                <a:effectLst/>
                <a:latin typeface="Consolas" panose="020B0609020204030204" pitchFamily="49" charset="0"/>
              </a:rPr>
              <a:t>: </a:t>
            </a:r>
            <a:r>
              <a:rPr lang="en-US" sz="2000" b="0" dirty="0">
                <a:solidFill>
                  <a:srgbClr val="0000FF"/>
                </a:solidFill>
                <a:effectLst/>
                <a:latin typeface="Consolas" panose="020B0609020204030204" pitchFamily="49" charset="0"/>
              </a:rPr>
              <a:t>true</a:t>
            </a:r>
            <a:r>
              <a:rPr lang="en-US" sz="2000" b="0" dirty="0">
                <a:solidFill>
                  <a:srgbClr val="000000"/>
                </a:solidFill>
                <a:effectLst/>
                <a:latin typeface="Consolas" panose="020B0609020204030204" pitchFamily="49" charset="0"/>
              </a:rPr>
              <a:t>});</a:t>
            </a:r>
          </a:p>
          <a:p>
            <a:r>
              <a:rPr lang="en-US" sz="2000" b="0" dirty="0">
                <a:solidFill>
                  <a:srgbClr val="000000"/>
                </a:solidFill>
                <a:effectLst/>
                <a:latin typeface="Consolas" panose="020B0609020204030204" pitchFamily="49" charset="0"/>
              </a:rPr>
              <a:t>  </a:t>
            </a:r>
            <a:r>
              <a:rPr lang="en-US" sz="2000" b="0" dirty="0">
                <a:solidFill>
                  <a:srgbClr val="0000FF"/>
                </a:solidFill>
                <a:effectLst/>
                <a:latin typeface="Consolas" panose="020B0609020204030204" pitchFamily="49" charset="0"/>
              </a:rPr>
              <a:t>const</a:t>
            </a:r>
            <a:r>
              <a:rPr lang="en-US" sz="2000" b="0" dirty="0">
                <a:solidFill>
                  <a:srgbClr val="000000"/>
                </a:solidFill>
                <a:effectLst/>
                <a:latin typeface="Consolas" panose="020B0609020204030204" pitchFamily="49" charset="0"/>
              </a:rPr>
              <a:t> page = </a:t>
            </a:r>
            <a:r>
              <a:rPr lang="en-US" sz="2000" b="0" dirty="0">
                <a:solidFill>
                  <a:srgbClr val="0000FF"/>
                </a:solidFill>
                <a:effectLst/>
                <a:latin typeface="Consolas" panose="020B0609020204030204" pitchFamily="49" charset="0"/>
              </a:rPr>
              <a:t>await</a:t>
            </a:r>
            <a:r>
              <a:rPr lang="en-US" sz="2000" b="0" dirty="0">
                <a:solidFill>
                  <a:srgbClr val="000000"/>
                </a:solidFill>
                <a:effectLst/>
                <a:latin typeface="Consolas" panose="020B0609020204030204" pitchFamily="49" charset="0"/>
              </a:rPr>
              <a:t> </a:t>
            </a:r>
            <a:r>
              <a:rPr lang="en-US" sz="2000" b="0" dirty="0" err="1">
                <a:solidFill>
                  <a:srgbClr val="000000"/>
                </a:solidFill>
                <a:effectLst/>
                <a:latin typeface="Consolas" panose="020B0609020204030204" pitchFamily="49" charset="0"/>
              </a:rPr>
              <a:t>browser.newPage</a:t>
            </a:r>
            <a:r>
              <a:rPr lang="en-US" sz="2000" b="0" dirty="0">
                <a:solidFill>
                  <a:srgbClr val="000000"/>
                </a:solidFill>
                <a:effectLst/>
                <a:latin typeface="Consolas" panose="020B0609020204030204" pitchFamily="49" charset="0"/>
              </a:rPr>
              <a:t>();</a:t>
            </a:r>
            <a:endParaRPr lang="en-US" sz="2000" dirty="0">
              <a:solidFill>
                <a:srgbClr val="000000"/>
              </a:solidFill>
              <a:latin typeface="Consolas" panose="020B0609020204030204" pitchFamily="49" charset="0"/>
            </a:endParaRPr>
          </a:p>
          <a:p>
            <a:r>
              <a:rPr lang="en-US" sz="2000" dirty="0">
                <a:solidFill>
                  <a:srgbClr val="000000"/>
                </a:solidFill>
                <a:latin typeface="Consolas" panose="020B0609020204030204" pitchFamily="49" charset="0"/>
              </a:rPr>
              <a:t>  </a:t>
            </a:r>
            <a:r>
              <a:rPr lang="en-US" sz="1600" dirty="0">
                <a:solidFill>
                  <a:srgbClr val="008000"/>
                </a:solidFill>
                <a:latin typeface="Consolas" panose="020B0609020204030204" pitchFamily="49" charset="0"/>
              </a:rPr>
              <a:t>// navigate to </a:t>
            </a:r>
            <a:r>
              <a:rPr lang="en-US" sz="1600" dirty="0" err="1">
                <a:solidFill>
                  <a:srgbClr val="008000"/>
                </a:solidFill>
                <a:latin typeface="Consolas" panose="020B0609020204030204" pitchFamily="49" charset="0"/>
              </a:rPr>
              <a:t>thesite</a:t>
            </a:r>
            <a:endParaRPr lang="en-US" sz="1600" dirty="0">
              <a:solidFill>
                <a:srgbClr val="008000"/>
              </a:solidFill>
              <a:latin typeface="Consolas" panose="020B0609020204030204" pitchFamily="49" charset="0"/>
            </a:endParaRPr>
          </a:p>
          <a:p>
            <a:r>
              <a:rPr lang="en-US" sz="2000" b="0" dirty="0">
                <a:solidFill>
                  <a:srgbClr val="000000"/>
                </a:solidFill>
                <a:effectLst/>
                <a:latin typeface="Consolas" panose="020B0609020204030204" pitchFamily="49" charset="0"/>
              </a:rPr>
              <a:t>  </a:t>
            </a:r>
            <a:r>
              <a:rPr lang="en-US" sz="2000" b="0" dirty="0">
                <a:solidFill>
                  <a:srgbClr val="0000FF"/>
                </a:solidFill>
                <a:effectLst/>
                <a:latin typeface="Consolas" panose="020B0609020204030204" pitchFamily="49" charset="0"/>
              </a:rPr>
              <a:t>await</a:t>
            </a:r>
            <a:r>
              <a:rPr lang="en-US" sz="2000" b="0" dirty="0">
                <a:solidFill>
                  <a:srgbClr val="000000"/>
                </a:solidFill>
                <a:effectLst/>
                <a:latin typeface="Consolas" panose="020B0609020204030204" pitchFamily="49" charset="0"/>
              </a:rPr>
              <a:t> </a:t>
            </a:r>
            <a:r>
              <a:rPr lang="en-US" sz="2000" b="0" dirty="0" err="1">
                <a:solidFill>
                  <a:srgbClr val="000000"/>
                </a:solidFill>
                <a:effectLst/>
                <a:latin typeface="Consolas" panose="020B0609020204030204" pitchFamily="49" charset="0"/>
              </a:rPr>
              <a:t>page.goto</a:t>
            </a:r>
            <a:r>
              <a:rPr lang="en-US" sz="2000" b="0" dirty="0">
                <a:solidFill>
                  <a:srgbClr val="000000"/>
                </a:solidFill>
                <a:effectLst/>
                <a:latin typeface="Consolas" panose="020B0609020204030204" pitchFamily="49" charset="0"/>
              </a:rPr>
              <a:t>(</a:t>
            </a:r>
            <a:r>
              <a:rPr lang="en-US" sz="2000" b="0" dirty="0">
                <a:solidFill>
                  <a:srgbClr val="A31515"/>
                </a:solidFill>
                <a:effectLst/>
                <a:latin typeface="Consolas" panose="020B0609020204030204" pitchFamily="49" charset="0"/>
              </a:rPr>
              <a:t>'http://whatsmyuseragent.org/'</a:t>
            </a:r>
            <a:r>
              <a:rPr lang="en-US" sz="2000" b="0" dirty="0">
                <a:solidFill>
                  <a:srgbClr val="000000"/>
                </a:solidFill>
                <a:effectLst/>
                <a:latin typeface="Consolas" panose="020B0609020204030204" pitchFamily="49" charset="0"/>
              </a:rPr>
              <a:t>);</a:t>
            </a:r>
          </a:p>
          <a:p>
            <a:r>
              <a:rPr lang="en-US" sz="2000" b="0" dirty="0">
                <a:solidFill>
                  <a:srgbClr val="000000"/>
                </a:solidFill>
                <a:effectLst/>
                <a:latin typeface="Consolas" panose="020B0609020204030204" pitchFamily="49" charset="0"/>
              </a:rPr>
              <a:t>  </a:t>
            </a:r>
            <a:r>
              <a:rPr lang="en-US" sz="2000" b="0" dirty="0">
                <a:solidFill>
                  <a:srgbClr val="0000FF"/>
                </a:solidFill>
                <a:effectLst/>
                <a:latin typeface="Consolas" panose="020B0609020204030204" pitchFamily="49" charset="0"/>
              </a:rPr>
              <a:t>await</a:t>
            </a:r>
            <a:r>
              <a:rPr lang="en-US" sz="2000" b="0" dirty="0">
                <a:solidFill>
                  <a:srgbClr val="000000"/>
                </a:solidFill>
                <a:effectLst/>
                <a:latin typeface="Consolas" panose="020B0609020204030204" pitchFamily="49" charset="0"/>
              </a:rPr>
              <a:t> </a:t>
            </a:r>
            <a:r>
              <a:rPr lang="en-US" sz="2000" b="0" dirty="0" err="1">
                <a:solidFill>
                  <a:srgbClr val="000000"/>
                </a:solidFill>
                <a:effectLst/>
                <a:latin typeface="Consolas" panose="020B0609020204030204" pitchFamily="49" charset="0"/>
              </a:rPr>
              <a:t>page.screenshot</a:t>
            </a:r>
            <a:r>
              <a:rPr lang="en-US" sz="2000" b="0" dirty="0">
                <a:solidFill>
                  <a:srgbClr val="000000"/>
                </a:solidFill>
                <a:effectLst/>
                <a:latin typeface="Consolas" panose="020B0609020204030204" pitchFamily="49" charset="0"/>
              </a:rPr>
              <a:t>({ </a:t>
            </a:r>
            <a:r>
              <a:rPr lang="en-US" sz="2000" b="0" dirty="0">
                <a:solidFill>
                  <a:srgbClr val="A31515"/>
                </a:solidFill>
                <a:effectLst/>
                <a:latin typeface="Consolas" panose="020B0609020204030204" pitchFamily="49" charset="0"/>
              </a:rPr>
              <a:t>path</a:t>
            </a:r>
            <a:r>
              <a:rPr lang="en-US" sz="2000" b="0" dirty="0">
                <a:solidFill>
                  <a:srgbClr val="000000"/>
                </a:solidFill>
                <a:effectLst/>
                <a:latin typeface="Consolas" panose="020B0609020204030204" pitchFamily="49" charset="0"/>
              </a:rPr>
              <a:t>:</a:t>
            </a:r>
            <a:r>
              <a:rPr lang="en-US" sz="2000" b="0" dirty="0">
                <a:solidFill>
                  <a:srgbClr val="A31515"/>
                </a:solidFill>
                <a:effectLst/>
                <a:latin typeface="Consolas" panose="020B0609020204030204" pitchFamily="49" charset="0"/>
              </a:rPr>
              <a:t> `</a:t>
            </a:r>
            <a:r>
              <a:rPr lang="en-US" sz="2000" dirty="0">
                <a:solidFill>
                  <a:srgbClr val="A31515"/>
                </a:solidFill>
                <a:latin typeface="Consolas" panose="020B0609020204030204" pitchFamily="49" charset="0"/>
              </a:rPr>
              <a:t>myuseragent-snap</a:t>
            </a:r>
            <a:r>
              <a:rPr lang="en-US" sz="2000" b="0" dirty="0">
                <a:solidFill>
                  <a:srgbClr val="A31515"/>
                </a:solidFill>
                <a:effectLst/>
                <a:latin typeface="Consolas" panose="020B0609020204030204" pitchFamily="49" charset="0"/>
              </a:rPr>
              <a:t>.png`</a:t>
            </a:r>
            <a:r>
              <a:rPr lang="en-US" sz="2000" b="0" dirty="0">
                <a:solidFill>
                  <a:srgbClr val="000000"/>
                </a:solidFill>
                <a:effectLst/>
                <a:latin typeface="Consolas" panose="020B0609020204030204" pitchFamily="49" charset="0"/>
              </a:rPr>
              <a:t> });</a:t>
            </a:r>
          </a:p>
          <a:p>
            <a:r>
              <a:rPr lang="en-US" sz="2000" b="0" dirty="0">
                <a:solidFill>
                  <a:srgbClr val="000000"/>
                </a:solidFill>
                <a:effectLst/>
                <a:latin typeface="Consolas" panose="020B0609020204030204" pitchFamily="49" charset="0"/>
              </a:rPr>
              <a:t>  </a:t>
            </a:r>
            <a:r>
              <a:rPr lang="en-US" sz="2000" b="0" dirty="0">
                <a:solidFill>
                  <a:srgbClr val="0000FF"/>
                </a:solidFill>
                <a:effectLst/>
                <a:latin typeface="Consolas" panose="020B0609020204030204" pitchFamily="49" charset="0"/>
              </a:rPr>
              <a:t>await</a:t>
            </a:r>
            <a:r>
              <a:rPr lang="en-US" sz="2000" b="0" dirty="0">
                <a:solidFill>
                  <a:srgbClr val="000000"/>
                </a:solidFill>
                <a:effectLst/>
                <a:latin typeface="Consolas" panose="020B0609020204030204" pitchFamily="49" charset="0"/>
              </a:rPr>
              <a:t> </a:t>
            </a:r>
            <a:r>
              <a:rPr lang="en-US" sz="2000" b="0" dirty="0" err="1">
                <a:solidFill>
                  <a:srgbClr val="000000"/>
                </a:solidFill>
                <a:effectLst/>
                <a:latin typeface="Consolas" panose="020B0609020204030204" pitchFamily="49" charset="0"/>
              </a:rPr>
              <a:t>browser.close</a:t>
            </a:r>
            <a:r>
              <a:rPr lang="en-US" sz="2000" b="0" dirty="0">
                <a:solidFill>
                  <a:srgbClr val="000000"/>
                </a:solidFill>
                <a:effectLst/>
                <a:latin typeface="Consolas" panose="020B0609020204030204" pitchFamily="49" charset="0"/>
              </a:rPr>
              <a:t>();</a:t>
            </a:r>
          </a:p>
          <a:p>
            <a:r>
              <a:rPr lang="en-US" sz="2000" b="0" dirty="0">
                <a:solidFill>
                  <a:srgbClr val="000000"/>
                </a:solidFill>
                <a:effectLst/>
                <a:latin typeface="Consolas" panose="020B0609020204030204" pitchFamily="49" charset="0"/>
              </a:rPr>
              <a:t>})();</a:t>
            </a:r>
            <a:endParaRPr lang="en-US" sz="1600" dirty="0"/>
          </a:p>
        </p:txBody>
      </p:sp>
    </p:spTree>
    <p:extLst>
      <p:ext uri="{BB962C8B-B14F-4D97-AF65-F5344CB8AC3E}">
        <p14:creationId xmlns:p14="http://schemas.microsoft.com/office/powerpoint/2010/main" val="601249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8DC495-F9A8-4228-B5DE-515C73F6CCC2}"/>
              </a:ext>
            </a:extLst>
          </p:cNvPr>
          <p:cNvSpPr>
            <a:spLocks noGrp="1"/>
          </p:cNvSpPr>
          <p:nvPr>
            <p:ph type="title"/>
          </p:nvPr>
        </p:nvSpPr>
        <p:spPr/>
        <p:txBody>
          <a:bodyPr/>
          <a:lstStyle/>
          <a:p>
            <a:r>
              <a:rPr lang="en-US" dirty="0"/>
              <a:t>Playwright Resources</a:t>
            </a:r>
          </a:p>
        </p:txBody>
      </p:sp>
      <p:sp>
        <p:nvSpPr>
          <p:cNvPr id="3" name="Content Placeholder 2">
            <a:extLst>
              <a:ext uri="{FF2B5EF4-FFF2-40B4-BE49-F238E27FC236}">
                <a16:creationId xmlns:a16="http://schemas.microsoft.com/office/drawing/2014/main" id="{C3B74551-B2D2-40A7-A04A-286D2ECD951E}"/>
              </a:ext>
            </a:extLst>
          </p:cNvPr>
          <p:cNvSpPr>
            <a:spLocks noGrp="1"/>
          </p:cNvSpPr>
          <p:nvPr>
            <p:ph idx="1"/>
          </p:nvPr>
        </p:nvSpPr>
        <p:spPr/>
        <p:txBody>
          <a:bodyPr/>
          <a:lstStyle/>
          <a:p>
            <a:r>
              <a:rPr lang="en-US" dirty="0"/>
              <a:t>Home-page: https://playwright.dev/</a:t>
            </a:r>
          </a:p>
          <a:p>
            <a:r>
              <a:rPr lang="en-US" dirty="0"/>
              <a:t>API docs</a:t>
            </a:r>
          </a:p>
          <a:p>
            <a:r>
              <a:rPr lang="en-US" dirty="0"/>
              <a:t>Headless Testing &amp;</a:t>
            </a:r>
            <a:br>
              <a:rPr lang="en-US" dirty="0"/>
            </a:br>
            <a:r>
              <a:rPr lang="en-US" sz="1200" dirty="0"/>
              <a:t>- </a:t>
            </a:r>
            <a:r>
              <a:rPr lang="en-US" sz="1200" dirty="0" err="1"/>
              <a:t>theheadless.dev</a:t>
            </a:r>
            <a:r>
              <a:rPr lang="en-US" sz="1200" dirty="0"/>
              <a:t>/</a:t>
            </a:r>
            <a:br>
              <a:rPr lang="en-US" sz="1200" dirty="0"/>
            </a:br>
            <a:r>
              <a:rPr lang="en-US" sz="1200" dirty="0"/>
              <a:t>- headlesstesting.com/support/start/playwright.html</a:t>
            </a:r>
          </a:p>
        </p:txBody>
      </p:sp>
      <p:sp>
        <p:nvSpPr>
          <p:cNvPr id="4" name="Footer Placeholder 3">
            <a:extLst>
              <a:ext uri="{FF2B5EF4-FFF2-40B4-BE49-F238E27FC236}">
                <a16:creationId xmlns:a16="http://schemas.microsoft.com/office/drawing/2014/main" id="{841C9501-118D-49D5-AB4A-63DB5741F7A6}"/>
              </a:ext>
            </a:extLst>
          </p:cNvPr>
          <p:cNvSpPr>
            <a:spLocks noGrp="1"/>
          </p:cNvSpPr>
          <p:nvPr>
            <p:ph type="ftr" sz="quarter" idx="11"/>
          </p:nvPr>
        </p:nvSpPr>
        <p:spPr/>
        <p:txBody>
          <a:bodyPr/>
          <a:lstStyle/>
          <a:p>
            <a:r>
              <a:rPr lang="en-US"/>
              <a:t>MeetUp January 2021 | Playwright browser automation</a:t>
            </a:r>
            <a:endParaRPr lang="nl-NL"/>
          </a:p>
        </p:txBody>
      </p:sp>
      <p:pic>
        <p:nvPicPr>
          <p:cNvPr id="6" name="Snagit_SNG83E">
            <a:extLst>
              <a:ext uri="{FF2B5EF4-FFF2-40B4-BE49-F238E27FC236}">
                <a16:creationId xmlns:a16="http://schemas.microsoft.com/office/drawing/2014/main" id="{F8DB91EE-C8A4-4CBD-B8BA-5DA8CAE8F177}"/>
              </a:ext>
            </a:extLst>
          </p:cNvPr>
          <p:cNvPicPr>
            <a:picLocks noChangeAspect="1"/>
          </p:cNvPicPr>
          <p:nvPr/>
        </p:nvPicPr>
        <p:blipFill>
          <a:blip r:embed="rId2"/>
          <a:stretch>
            <a:fillRect/>
          </a:stretch>
        </p:blipFill>
        <p:spPr>
          <a:xfrm>
            <a:off x="4890854" y="195386"/>
            <a:ext cx="4090600" cy="1921730"/>
          </a:xfrm>
          <a:prstGeom prst="rect">
            <a:avLst/>
          </a:prstGeom>
        </p:spPr>
      </p:pic>
      <p:pic>
        <p:nvPicPr>
          <p:cNvPr id="8" name="Snagit_SNG826">
            <a:extLst>
              <a:ext uri="{FF2B5EF4-FFF2-40B4-BE49-F238E27FC236}">
                <a16:creationId xmlns:a16="http://schemas.microsoft.com/office/drawing/2014/main" id="{951C1CE1-8859-47D3-87D3-48D059208778}"/>
              </a:ext>
            </a:extLst>
          </p:cNvPr>
          <p:cNvPicPr>
            <a:picLocks noChangeAspect="1"/>
          </p:cNvPicPr>
          <p:nvPr/>
        </p:nvPicPr>
        <p:blipFill>
          <a:blip r:embed="rId3"/>
          <a:stretch>
            <a:fillRect/>
          </a:stretch>
        </p:blipFill>
        <p:spPr>
          <a:xfrm>
            <a:off x="4483568" y="1989157"/>
            <a:ext cx="4415692" cy="2074455"/>
          </a:xfrm>
          <a:prstGeom prst="rect">
            <a:avLst/>
          </a:prstGeom>
        </p:spPr>
      </p:pic>
      <p:pic>
        <p:nvPicPr>
          <p:cNvPr id="10" name="Snagit_SNG82B">
            <a:extLst>
              <a:ext uri="{FF2B5EF4-FFF2-40B4-BE49-F238E27FC236}">
                <a16:creationId xmlns:a16="http://schemas.microsoft.com/office/drawing/2014/main" id="{1693F3BA-1D1F-49B4-BEAC-0694E8647DFE}"/>
              </a:ext>
            </a:extLst>
          </p:cNvPr>
          <p:cNvPicPr>
            <a:picLocks noChangeAspect="1"/>
          </p:cNvPicPr>
          <p:nvPr/>
        </p:nvPicPr>
        <p:blipFill>
          <a:blip r:embed="rId4"/>
          <a:stretch>
            <a:fillRect/>
          </a:stretch>
        </p:blipFill>
        <p:spPr>
          <a:xfrm>
            <a:off x="481399" y="2794270"/>
            <a:ext cx="4090601" cy="1921730"/>
          </a:xfrm>
          <a:prstGeom prst="rect">
            <a:avLst/>
          </a:prstGeom>
        </p:spPr>
      </p:pic>
    </p:spTree>
    <p:extLst>
      <p:ext uri="{BB962C8B-B14F-4D97-AF65-F5344CB8AC3E}">
        <p14:creationId xmlns:p14="http://schemas.microsoft.com/office/powerpoint/2010/main" val="751986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E0A60-F7A9-4414-8121-24BB1C75FFAB}"/>
              </a:ext>
            </a:extLst>
          </p:cNvPr>
          <p:cNvSpPr>
            <a:spLocks noGrp="1"/>
          </p:cNvSpPr>
          <p:nvPr>
            <p:ph type="title"/>
          </p:nvPr>
        </p:nvSpPr>
        <p:spPr/>
        <p:txBody>
          <a:bodyPr/>
          <a:lstStyle/>
          <a:p>
            <a:r>
              <a:rPr lang="en-US" dirty="0"/>
              <a:t>Google Translate UI published as API</a:t>
            </a:r>
          </a:p>
        </p:txBody>
      </p:sp>
      <p:sp>
        <p:nvSpPr>
          <p:cNvPr id="4" name="Footer Placeholder 3">
            <a:extLst>
              <a:ext uri="{FF2B5EF4-FFF2-40B4-BE49-F238E27FC236}">
                <a16:creationId xmlns:a16="http://schemas.microsoft.com/office/drawing/2014/main" id="{ED813521-3CC3-4174-8F17-E7B88C162F13}"/>
              </a:ext>
            </a:extLst>
          </p:cNvPr>
          <p:cNvSpPr>
            <a:spLocks noGrp="1"/>
          </p:cNvSpPr>
          <p:nvPr>
            <p:ph type="ftr" sz="quarter" idx="11"/>
          </p:nvPr>
        </p:nvSpPr>
        <p:spPr/>
        <p:txBody>
          <a:bodyPr/>
          <a:lstStyle/>
          <a:p>
            <a:r>
              <a:rPr lang="en-US"/>
              <a:t>MeetUp January 2021 | Playwright browser automation</a:t>
            </a:r>
            <a:endParaRPr lang="nl-NL"/>
          </a:p>
        </p:txBody>
      </p:sp>
      <p:pic>
        <p:nvPicPr>
          <p:cNvPr id="5122" name="Picture 2" descr="API Modeling: A Zero-Code Way To a Designer API | The TIBCO Blog">
            <a:extLst>
              <a:ext uri="{FF2B5EF4-FFF2-40B4-BE49-F238E27FC236}">
                <a16:creationId xmlns:a16="http://schemas.microsoft.com/office/drawing/2014/main" id="{23345161-B017-466C-8877-93D7757350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083" y="3894015"/>
            <a:ext cx="1645608" cy="955514"/>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Rounded Corners 7">
            <a:extLst>
              <a:ext uri="{FF2B5EF4-FFF2-40B4-BE49-F238E27FC236}">
                <a16:creationId xmlns:a16="http://schemas.microsoft.com/office/drawing/2014/main" id="{E1E33698-8FA5-4513-A856-310C98DC6DEA}"/>
              </a:ext>
            </a:extLst>
          </p:cNvPr>
          <p:cNvSpPr/>
          <p:nvPr/>
        </p:nvSpPr>
        <p:spPr>
          <a:xfrm>
            <a:off x="4190314" y="2980973"/>
            <a:ext cx="2080260" cy="954060"/>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dirty="0"/>
              <a:t>Web Application</a:t>
            </a:r>
          </a:p>
        </p:txBody>
      </p:sp>
      <p:sp>
        <p:nvSpPr>
          <p:cNvPr id="7" name="Partial Circle 6">
            <a:extLst>
              <a:ext uri="{FF2B5EF4-FFF2-40B4-BE49-F238E27FC236}">
                <a16:creationId xmlns:a16="http://schemas.microsoft.com/office/drawing/2014/main" id="{C248CF49-8672-443F-8F86-8848CC89919E}"/>
              </a:ext>
            </a:extLst>
          </p:cNvPr>
          <p:cNvSpPr/>
          <p:nvPr/>
        </p:nvSpPr>
        <p:spPr>
          <a:xfrm>
            <a:off x="1393888" y="2466905"/>
            <a:ext cx="1759845" cy="2027041"/>
          </a:xfrm>
          <a:prstGeom prst="pie">
            <a:avLst>
              <a:gd name="adj1" fmla="val 5415935"/>
              <a:gd name="adj2" fmla="val 1620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5" name="TextBox 14">
            <a:extLst>
              <a:ext uri="{FF2B5EF4-FFF2-40B4-BE49-F238E27FC236}">
                <a16:creationId xmlns:a16="http://schemas.microsoft.com/office/drawing/2014/main" id="{CD6F071D-9B31-4D54-919D-3B189950EBF1}"/>
              </a:ext>
            </a:extLst>
          </p:cNvPr>
          <p:cNvSpPr txBox="1"/>
          <p:nvPr/>
        </p:nvSpPr>
        <p:spPr>
          <a:xfrm rot="16200000">
            <a:off x="1494389" y="3185082"/>
            <a:ext cx="743793" cy="553998"/>
          </a:xfrm>
          <a:prstGeom prst="rect">
            <a:avLst/>
          </a:prstGeom>
          <a:noFill/>
        </p:spPr>
        <p:txBody>
          <a:bodyPr wrap="none" lIns="0" tIns="0" rIns="0" bIns="0" rtlCol="0">
            <a:spAutoFit/>
          </a:bodyPr>
          <a:lstStyle/>
          <a:p>
            <a:r>
              <a:rPr lang="en-US" sz="3600" dirty="0"/>
              <a:t>API</a:t>
            </a:r>
          </a:p>
        </p:txBody>
      </p:sp>
      <p:grpSp>
        <p:nvGrpSpPr>
          <p:cNvPr id="19" name="Group 18">
            <a:extLst>
              <a:ext uri="{FF2B5EF4-FFF2-40B4-BE49-F238E27FC236}">
                <a16:creationId xmlns:a16="http://schemas.microsoft.com/office/drawing/2014/main" id="{5090E89C-164B-4241-8DA8-D8468E6EA281}"/>
              </a:ext>
            </a:extLst>
          </p:cNvPr>
          <p:cNvGrpSpPr/>
          <p:nvPr/>
        </p:nvGrpSpPr>
        <p:grpSpPr>
          <a:xfrm>
            <a:off x="2273811" y="3208407"/>
            <a:ext cx="1888446" cy="557266"/>
            <a:chOff x="2784066" y="2607988"/>
            <a:chExt cx="3944394" cy="1554480"/>
          </a:xfrm>
        </p:grpSpPr>
        <p:sp>
          <p:nvSpPr>
            <p:cNvPr id="9" name="Rectangle: Rounded Corners 8">
              <a:extLst>
                <a:ext uri="{FF2B5EF4-FFF2-40B4-BE49-F238E27FC236}">
                  <a16:creationId xmlns:a16="http://schemas.microsoft.com/office/drawing/2014/main" id="{A5A75A9B-0805-44DB-B196-09B54B080886}"/>
                </a:ext>
              </a:extLst>
            </p:cNvPr>
            <p:cNvSpPr/>
            <p:nvPr/>
          </p:nvSpPr>
          <p:spPr>
            <a:xfrm>
              <a:off x="2784066" y="2607988"/>
              <a:ext cx="2557553" cy="1554480"/>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endParaRPr lang="en-US" sz="1800" dirty="0">
                <a:solidFill>
                  <a:schemeClr val="accent4">
                    <a:lumMod val="50000"/>
                  </a:schemeClr>
                </a:solidFill>
              </a:endParaRPr>
            </a:p>
          </p:txBody>
        </p:sp>
        <p:pic>
          <p:nvPicPr>
            <p:cNvPr id="10" name="Picture 2">
              <a:extLst>
                <a:ext uri="{FF2B5EF4-FFF2-40B4-BE49-F238E27FC236}">
                  <a16:creationId xmlns:a16="http://schemas.microsoft.com/office/drawing/2014/main" id="{F22DD5B9-92D8-483B-9F51-60E128EA0F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13272" y="2654714"/>
              <a:ext cx="823980" cy="50400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Playwright (vs. Puppeteer): Cross-Browser Testing done right - DEV">
              <a:extLst>
                <a:ext uri="{FF2B5EF4-FFF2-40B4-BE49-F238E27FC236}">
                  <a16:creationId xmlns:a16="http://schemas.microsoft.com/office/drawing/2014/main" id="{F8F39A7C-D9B8-4791-A370-49C00B9A043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9751" b="44702"/>
            <a:stretch/>
          </p:blipFill>
          <p:spPr bwMode="auto">
            <a:xfrm>
              <a:off x="2919270" y="3782549"/>
              <a:ext cx="1478950" cy="295718"/>
            </a:xfrm>
            <a:prstGeom prst="rect">
              <a:avLst/>
            </a:prstGeom>
            <a:noFill/>
            <a:extLst>
              <a:ext uri="{909E8E84-426E-40DD-AFC4-6F175D3DCCD1}">
                <a14:hiddenFill xmlns:a14="http://schemas.microsoft.com/office/drawing/2010/main">
                  <a:solidFill>
                    <a:srgbClr val="FFFFFF"/>
                  </a:solidFill>
                </a14:hiddenFill>
              </a:ext>
            </a:extLst>
          </p:spPr>
        </p:pic>
        <p:sp>
          <p:nvSpPr>
            <p:cNvPr id="12" name="Arrow: Right 11">
              <a:extLst>
                <a:ext uri="{FF2B5EF4-FFF2-40B4-BE49-F238E27FC236}">
                  <a16:creationId xmlns:a16="http://schemas.microsoft.com/office/drawing/2014/main" id="{DE7F70E6-DB44-4A3E-B4C4-B1A3ED8C6323}"/>
                </a:ext>
              </a:extLst>
            </p:cNvPr>
            <p:cNvSpPr/>
            <p:nvPr/>
          </p:nvSpPr>
          <p:spPr>
            <a:xfrm>
              <a:off x="5602535" y="3158715"/>
              <a:ext cx="1125925" cy="446487"/>
            </a:xfrm>
            <a:prstGeom prst="rightArrow">
              <a:avLst/>
            </a:prstGeom>
            <a:solidFill>
              <a:srgbClr val="A2C3FA"/>
            </a:solidFill>
            <a:ln>
              <a:solidFill>
                <a:srgbClr val="3A6C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6" descr="Chromium (web browser) - Wikipedia">
              <a:extLst>
                <a:ext uri="{FF2B5EF4-FFF2-40B4-BE49-F238E27FC236}">
                  <a16:creationId xmlns:a16="http://schemas.microsoft.com/office/drawing/2014/main" id="{D61C9F55-901F-4F29-9DD4-E10C20A9038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17365" y="2765503"/>
              <a:ext cx="1239450" cy="1239450"/>
            </a:xfrm>
            <a:prstGeom prst="rect">
              <a:avLst/>
            </a:prstGeom>
            <a:noFill/>
            <a:extLst>
              <a:ext uri="{909E8E84-426E-40DD-AFC4-6F175D3DCCD1}">
                <a14:hiddenFill xmlns:a14="http://schemas.microsoft.com/office/drawing/2010/main">
                  <a:solidFill>
                    <a:srgbClr val="FFFFFF"/>
                  </a:solidFill>
                </a14:hiddenFill>
              </a:ext>
            </a:extLst>
          </p:spPr>
        </p:pic>
        <p:sp>
          <p:nvSpPr>
            <p:cNvPr id="14" name="Arrow: Left-Right 13">
              <a:extLst>
                <a:ext uri="{FF2B5EF4-FFF2-40B4-BE49-F238E27FC236}">
                  <a16:creationId xmlns:a16="http://schemas.microsoft.com/office/drawing/2014/main" id="{577920B6-3E2C-4ACC-B5BC-8E5F4717CD23}"/>
                </a:ext>
              </a:extLst>
            </p:cNvPr>
            <p:cNvSpPr/>
            <p:nvPr/>
          </p:nvSpPr>
          <p:spPr>
            <a:xfrm>
              <a:off x="3855969" y="3231822"/>
              <a:ext cx="623004" cy="373380"/>
            </a:xfrm>
            <a:prstGeom prst="lef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pic>
          <p:nvPicPr>
            <p:cNvPr id="17" name="Picture 2" descr="robot-computer - iMUIS Online">
              <a:extLst>
                <a:ext uri="{FF2B5EF4-FFF2-40B4-BE49-F238E27FC236}">
                  <a16:creationId xmlns:a16="http://schemas.microsoft.com/office/drawing/2014/main" id="{B320F9BA-C4F4-495A-B560-E60FFCE91F8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05068" y="3236652"/>
              <a:ext cx="821418" cy="342258"/>
            </a:xfrm>
            <a:prstGeom prst="rect">
              <a:avLst/>
            </a:prstGeom>
            <a:noFill/>
            <a:extLst>
              <a:ext uri="{909E8E84-426E-40DD-AFC4-6F175D3DCCD1}">
                <a14:hiddenFill xmlns:a14="http://schemas.microsoft.com/office/drawing/2010/main">
                  <a:solidFill>
                    <a:srgbClr val="FFFFFF"/>
                  </a:solidFill>
                </a14:hiddenFill>
              </a:ext>
            </a:extLst>
          </p:spPr>
        </p:pic>
      </p:grpSp>
      <p:pic>
        <p:nvPicPr>
          <p:cNvPr id="3074" name="Picture 2" descr="Auto-Translation with Google Translate - Translation.io">
            <a:extLst>
              <a:ext uri="{FF2B5EF4-FFF2-40B4-BE49-F238E27FC236}">
                <a16:creationId xmlns:a16="http://schemas.microsoft.com/office/drawing/2014/main" id="{649D10C9-6A6B-4117-B60C-AC5A5E992A9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99797" y="2539366"/>
            <a:ext cx="2498834" cy="49976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6B5E7BDA-A7D7-4205-898B-E0EA3FD06D73}"/>
              </a:ext>
            </a:extLst>
          </p:cNvPr>
          <p:cNvPicPr>
            <a:picLocks noChangeAspect="1"/>
          </p:cNvPicPr>
          <p:nvPr/>
        </p:nvPicPr>
        <p:blipFill>
          <a:blip r:embed="rId8"/>
          <a:stretch>
            <a:fillRect/>
          </a:stretch>
        </p:blipFill>
        <p:spPr>
          <a:xfrm>
            <a:off x="3580140" y="985790"/>
            <a:ext cx="5380868" cy="1460700"/>
          </a:xfrm>
          <a:prstGeom prst="rect">
            <a:avLst/>
          </a:prstGeom>
          <a:ln>
            <a:noFill/>
          </a:ln>
          <a:effectLst>
            <a:outerShdw blurRad="292100" dist="139700" dir="2700000" algn="tl" rotWithShape="0">
              <a:srgbClr val="333333">
                <a:alpha val="65000"/>
              </a:srgbClr>
            </a:outerShdw>
          </a:effectLst>
        </p:spPr>
      </p:pic>
      <p:sp>
        <p:nvSpPr>
          <p:cNvPr id="5" name="Speech Bubble: Rectangle 4">
            <a:extLst>
              <a:ext uri="{FF2B5EF4-FFF2-40B4-BE49-F238E27FC236}">
                <a16:creationId xmlns:a16="http://schemas.microsoft.com/office/drawing/2014/main" id="{A91E53B3-96E3-4794-AD52-2EE38887033D}"/>
              </a:ext>
            </a:extLst>
          </p:cNvPr>
          <p:cNvSpPr/>
          <p:nvPr/>
        </p:nvSpPr>
        <p:spPr>
          <a:xfrm>
            <a:off x="2698967" y="1433225"/>
            <a:ext cx="902345" cy="392454"/>
          </a:xfrm>
          <a:prstGeom prst="wedgeRectCallout">
            <a:avLst>
              <a:gd name="adj1" fmla="val 94952"/>
              <a:gd name="adj2" fmla="val 39716"/>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a:t>
            </a:r>
            <a:r>
              <a:rPr lang="en-US" dirty="0" err="1"/>
              <a:t>textarea</a:t>
            </a:r>
            <a:r>
              <a:rPr lang="en-US" dirty="0"/>
              <a:t>'</a:t>
            </a:r>
          </a:p>
        </p:txBody>
      </p:sp>
      <p:sp>
        <p:nvSpPr>
          <p:cNvPr id="21" name="Speech Bubble: Rectangle 20">
            <a:extLst>
              <a:ext uri="{FF2B5EF4-FFF2-40B4-BE49-F238E27FC236}">
                <a16:creationId xmlns:a16="http://schemas.microsoft.com/office/drawing/2014/main" id="{0B13167E-616E-4CC2-AB6F-513217A49282}"/>
              </a:ext>
            </a:extLst>
          </p:cNvPr>
          <p:cNvSpPr/>
          <p:nvPr/>
        </p:nvSpPr>
        <p:spPr>
          <a:xfrm>
            <a:off x="6588000" y="2658403"/>
            <a:ext cx="2166110" cy="392454"/>
          </a:xfrm>
          <a:prstGeom prst="wedgeRectCallout">
            <a:avLst>
              <a:gd name="adj1" fmla="val -11581"/>
              <a:gd name="adj2" fmla="val -203237"/>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a:t>
            </a:r>
            <a:r>
              <a:rPr lang="en-US" dirty="0" err="1"/>
              <a:t>VIiyi</a:t>
            </a:r>
            <a:r>
              <a:rPr lang="en-US" dirty="0"/>
              <a:t> &gt; span &gt; span'</a:t>
            </a:r>
          </a:p>
        </p:txBody>
      </p:sp>
    </p:spTree>
    <p:extLst>
      <p:ext uri="{BB962C8B-B14F-4D97-AF65-F5344CB8AC3E}">
        <p14:creationId xmlns:p14="http://schemas.microsoft.com/office/powerpoint/2010/main" val="7946383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0C7862-E112-42CF-9ED2-A3B2D6EB0499}"/>
              </a:ext>
            </a:extLst>
          </p:cNvPr>
          <p:cNvSpPr>
            <a:spLocks noGrp="1"/>
          </p:cNvSpPr>
          <p:nvPr>
            <p:ph type="title"/>
          </p:nvPr>
        </p:nvSpPr>
        <p:spPr/>
        <p:txBody>
          <a:bodyPr/>
          <a:lstStyle/>
          <a:p>
            <a:r>
              <a:rPr lang="en-US" dirty="0"/>
              <a:t>Demo of Translation API (powered by Google Translate)</a:t>
            </a:r>
          </a:p>
        </p:txBody>
      </p:sp>
      <p:sp>
        <p:nvSpPr>
          <p:cNvPr id="4" name="Footer Placeholder 3">
            <a:extLst>
              <a:ext uri="{FF2B5EF4-FFF2-40B4-BE49-F238E27FC236}">
                <a16:creationId xmlns:a16="http://schemas.microsoft.com/office/drawing/2014/main" id="{56C4B529-389C-4F07-9289-B269E18E9B22}"/>
              </a:ext>
            </a:extLst>
          </p:cNvPr>
          <p:cNvSpPr>
            <a:spLocks noGrp="1"/>
          </p:cNvSpPr>
          <p:nvPr>
            <p:ph type="ftr" sz="quarter" idx="11"/>
          </p:nvPr>
        </p:nvSpPr>
        <p:spPr/>
        <p:txBody>
          <a:bodyPr/>
          <a:lstStyle/>
          <a:p>
            <a:r>
              <a:rPr lang="en-US"/>
              <a:t>MeetUp January 2021 | Playwright browser automation</a:t>
            </a:r>
            <a:endParaRPr lang="nl-NL"/>
          </a:p>
        </p:txBody>
      </p:sp>
      <p:sp>
        <p:nvSpPr>
          <p:cNvPr id="6" name="TextBox 5">
            <a:extLst>
              <a:ext uri="{FF2B5EF4-FFF2-40B4-BE49-F238E27FC236}">
                <a16:creationId xmlns:a16="http://schemas.microsoft.com/office/drawing/2014/main" id="{E9FF6536-C261-4A90-AC48-0ADDDD74BC60}"/>
              </a:ext>
            </a:extLst>
          </p:cNvPr>
          <p:cNvSpPr txBox="1"/>
          <p:nvPr/>
        </p:nvSpPr>
        <p:spPr>
          <a:xfrm>
            <a:off x="473841" y="792000"/>
            <a:ext cx="7950160" cy="3893374"/>
          </a:xfrm>
          <a:prstGeom prst="rect">
            <a:avLst/>
          </a:prstGeom>
          <a:solidFill>
            <a:schemeClr val="bg1">
              <a:lumMod val="95000"/>
            </a:schemeClr>
          </a:solidFill>
        </p:spPr>
        <p:txBody>
          <a:bodyPr wrap="square" lIns="0" tIns="0" rIns="0" bIns="0" rtlCol="0">
            <a:spAutoFit/>
          </a:bodyPr>
          <a:lstStyle/>
          <a:p>
            <a:r>
              <a:rPr lang="en-US" sz="1100" b="0" dirty="0">
                <a:solidFill>
                  <a:srgbClr val="0000FF"/>
                </a:solidFill>
                <a:effectLst/>
                <a:latin typeface="Consolas" panose="020B0609020204030204" pitchFamily="49" charset="0"/>
              </a:rPr>
              <a:t>const</a:t>
            </a:r>
            <a:r>
              <a:rPr lang="en-US" sz="1100" b="0" dirty="0">
                <a:solidFill>
                  <a:srgbClr val="000000"/>
                </a:solidFill>
                <a:effectLst/>
                <a:latin typeface="Consolas" panose="020B0609020204030204" pitchFamily="49" charset="0"/>
              </a:rPr>
              <a:t> translate = </a:t>
            </a:r>
            <a:r>
              <a:rPr lang="en-US" sz="1100" b="0" dirty="0">
                <a:solidFill>
                  <a:srgbClr val="0000FF"/>
                </a:solidFill>
                <a:effectLst/>
                <a:latin typeface="Consolas" panose="020B0609020204030204" pitchFamily="49" charset="0"/>
              </a:rPr>
              <a:t>async</a:t>
            </a:r>
            <a:r>
              <a:rPr lang="en-US" sz="1100" b="0" dirty="0">
                <a:solidFill>
                  <a:srgbClr val="000000"/>
                </a:solidFill>
                <a:effectLst/>
                <a:latin typeface="Consolas" panose="020B0609020204030204" pitchFamily="49" charset="0"/>
              </a:rPr>
              <a:t> (</a:t>
            </a:r>
            <a:r>
              <a:rPr lang="en-US" sz="1100" b="0" dirty="0" err="1">
                <a:solidFill>
                  <a:srgbClr val="000000"/>
                </a:solidFill>
                <a:effectLst/>
                <a:latin typeface="Consolas" panose="020B0609020204030204" pitchFamily="49" charset="0"/>
              </a:rPr>
              <a:t>sourceText</a:t>
            </a:r>
            <a:r>
              <a:rPr lang="en-US" sz="1100" b="0" dirty="0">
                <a:solidFill>
                  <a:srgbClr val="000000"/>
                </a:solidFill>
                <a:effectLst/>
                <a:latin typeface="Consolas" panose="020B0609020204030204" pitchFamily="49" charset="0"/>
              </a:rPr>
              <a:t>, </a:t>
            </a:r>
            <a:r>
              <a:rPr lang="en-US" sz="1100" b="0" dirty="0" err="1">
                <a:solidFill>
                  <a:srgbClr val="000000"/>
                </a:solidFill>
                <a:effectLst/>
                <a:latin typeface="Consolas" panose="020B0609020204030204" pitchFamily="49" charset="0"/>
              </a:rPr>
              <a:t>sourceLanguage</a:t>
            </a:r>
            <a:r>
              <a:rPr lang="en-US" sz="1100" b="0" dirty="0">
                <a:solidFill>
                  <a:srgbClr val="000000"/>
                </a:solidFill>
                <a:effectLst/>
                <a:latin typeface="Consolas" panose="020B0609020204030204" pitchFamily="49" charset="0"/>
              </a:rPr>
              <a:t>, </a:t>
            </a:r>
            <a:r>
              <a:rPr lang="en-US" sz="1100" b="0" dirty="0" err="1">
                <a:solidFill>
                  <a:srgbClr val="000000"/>
                </a:solidFill>
                <a:effectLst/>
                <a:latin typeface="Consolas" panose="020B0609020204030204" pitchFamily="49" charset="0"/>
              </a:rPr>
              <a:t>targetLanguage</a:t>
            </a:r>
            <a:r>
              <a:rPr lang="en-US" sz="1100" b="0" dirty="0">
                <a:solidFill>
                  <a:srgbClr val="000000"/>
                </a:solidFill>
                <a:effectLst/>
                <a:latin typeface="Consolas" panose="020B0609020204030204" pitchFamily="49" charset="0"/>
              </a:rPr>
              <a:t>) </a:t>
            </a:r>
            <a:r>
              <a:rPr lang="en-US" sz="1100" b="0" dirty="0">
                <a:solidFill>
                  <a:srgbClr val="0000FF"/>
                </a:solidFill>
                <a:effectLst/>
                <a:latin typeface="Consolas" panose="020B0609020204030204" pitchFamily="49" charset="0"/>
              </a:rPr>
              <a:t>=&gt;</a:t>
            </a:r>
            <a:r>
              <a:rPr lang="en-US" sz="1100" b="0" dirty="0">
                <a:solidFill>
                  <a:srgbClr val="000000"/>
                </a:solidFill>
                <a:effectLst/>
                <a:latin typeface="Consolas" panose="020B0609020204030204" pitchFamily="49" charset="0"/>
              </a:rPr>
              <a:t> {</a:t>
            </a:r>
          </a:p>
          <a:p>
            <a:r>
              <a:rPr lang="en-US" sz="1100" b="0" dirty="0">
                <a:solidFill>
                  <a:srgbClr val="000000"/>
                </a:solidFill>
                <a:effectLst/>
                <a:latin typeface="Consolas" panose="020B0609020204030204" pitchFamily="49" charset="0"/>
              </a:rPr>
              <a:t>    </a:t>
            </a:r>
            <a:r>
              <a:rPr lang="en-US" sz="1100" b="0" dirty="0">
                <a:solidFill>
                  <a:srgbClr val="0000FF"/>
                </a:solidFill>
                <a:effectLst/>
                <a:latin typeface="Consolas" panose="020B0609020204030204" pitchFamily="49" charset="0"/>
              </a:rPr>
              <a:t>const</a:t>
            </a:r>
            <a:r>
              <a:rPr lang="en-US" sz="1100" b="0" dirty="0">
                <a:solidFill>
                  <a:srgbClr val="000000"/>
                </a:solidFill>
                <a:effectLst/>
                <a:latin typeface="Consolas" panose="020B0609020204030204" pitchFamily="49" charset="0"/>
              </a:rPr>
              <a:t> browser = </a:t>
            </a:r>
            <a:r>
              <a:rPr lang="en-US" sz="1100" b="0" dirty="0">
                <a:solidFill>
                  <a:srgbClr val="0000FF"/>
                </a:solidFill>
                <a:effectLst/>
                <a:latin typeface="Consolas" panose="020B0609020204030204" pitchFamily="49" charset="0"/>
              </a:rPr>
              <a:t>await</a:t>
            </a:r>
            <a:r>
              <a:rPr lang="en-US" sz="1100" b="0" dirty="0">
                <a:solidFill>
                  <a:srgbClr val="000000"/>
                </a:solidFill>
                <a:effectLst/>
                <a:latin typeface="Consolas" panose="020B0609020204030204" pitchFamily="49" charset="0"/>
              </a:rPr>
              <a:t> </a:t>
            </a:r>
            <a:r>
              <a:rPr lang="en-US" sz="1100" b="0" dirty="0" err="1">
                <a:solidFill>
                  <a:srgbClr val="000000"/>
                </a:solidFill>
                <a:effectLst/>
                <a:latin typeface="Consolas" panose="020B0609020204030204" pitchFamily="49" charset="0"/>
              </a:rPr>
              <a:t>chromium.launch</a:t>
            </a:r>
            <a:r>
              <a:rPr lang="en-US" sz="1100" b="0" dirty="0">
                <a:solidFill>
                  <a:srgbClr val="000000"/>
                </a:solidFill>
                <a:effectLst/>
                <a:latin typeface="Consolas" panose="020B0609020204030204" pitchFamily="49" charset="0"/>
              </a:rPr>
              <a:t>({ </a:t>
            </a:r>
            <a:r>
              <a:rPr lang="en-US" sz="1100" b="0" dirty="0">
                <a:solidFill>
                  <a:srgbClr val="A31515"/>
                </a:solidFill>
                <a:effectLst/>
                <a:latin typeface="Consolas" panose="020B0609020204030204" pitchFamily="49" charset="0"/>
              </a:rPr>
              <a:t>headless</a:t>
            </a:r>
            <a:r>
              <a:rPr lang="en-US" sz="1100" b="0" dirty="0">
                <a:solidFill>
                  <a:srgbClr val="000000"/>
                </a:solidFill>
                <a:effectLst/>
                <a:latin typeface="Consolas" panose="020B0609020204030204" pitchFamily="49" charset="0"/>
              </a:rPr>
              <a:t>: </a:t>
            </a:r>
            <a:r>
              <a:rPr lang="en-US" sz="1100" b="0" dirty="0">
                <a:solidFill>
                  <a:srgbClr val="0000FF"/>
                </a:solidFill>
                <a:effectLst/>
                <a:latin typeface="Consolas" panose="020B0609020204030204" pitchFamily="49" charset="0"/>
              </a:rPr>
              <a:t>true</a:t>
            </a:r>
            <a:r>
              <a:rPr lang="en-US" sz="1100" b="0" dirty="0">
                <a:solidFill>
                  <a:srgbClr val="000000"/>
                </a:solidFill>
                <a:effectLst/>
                <a:latin typeface="Consolas" panose="020B0609020204030204" pitchFamily="49" charset="0"/>
              </a:rPr>
              <a:t> })</a:t>
            </a:r>
          </a:p>
          <a:p>
            <a:r>
              <a:rPr lang="en-US" sz="1100" b="0" dirty="0">
                <a:solidFill>
                  <a:srgbClr val="000000"/>
                </a:solidFill>
                <a:effectLst/>
                <a:latin typeface="Consolas" panose="020B0609020204030204" pitchFamily="49" charset="0"/>
              </a:rPr>
              <a:t>    </a:t>
            </a:r>
            <a:r>
              <a:rPr lang="en-US" sz="1100" b="0" dirty="0">
                <a:solidFill>
                  <a:srgbClr val="0000FF"/>
                </a:solidFill>
                <a:effectLst/>
                <a:latin typeface="Consolas" panose="020B0609020204030204" pitchFamily="49" charset="0"/>
              </a:rPr>
              <a:t>const</a:t>
            </a:r>
            <a:r>
              <a:rPr lang="en-US" sz="1100" b="0" dirty="0">
                <a:solidFill>
                  <a:srgbClr val="000000"/>
                </a:solidFill>
                <a:effectLst/>
                <a:latin typeface="Consolas" panose="020B0609020204030204" pitchFamily="49" charset="0"/>
              </a:rPr>
              <a:t> context = </a:t>
            </a:r>
            <a:r>
              <a:rPr lang="en-US" sz="1100" b="0" dirty="0">
                <a:solidFill>
                  <a:srgbClr val="0000FF"/>
                </a:solidFill>
                <a:effectLst/>
                <a:latin typeface="Consolas" panose="020B0609020204030204" pitchFamily="49" charset="0"/>
              </a:rPr>
              <a:t>await</a:t>
            </a:r>
            <a:r>
              <a:rPr lang="en-US" sz="1100" b="0" dirty="0">
                <a:solidFill>
                  <a:srgbClr val="000000"/>
                </a:solidFill>
                <a:effectLst/>
                <a:latin typeface="Consolas" panose="020B0609020204030204" pitchFamily="49" charset="0"/>
              </a:rPr>
              <a:t> </a:t>
            </a:r>
            <a:r>
              <a:rPr lang="en-US" sz="1100" b="0" dirty="0" err="1">
                <a:solidFill>
                  <a:srgbClr val="000000"/>
                </a:solidFill>
                <a:effectLst/>
                <a:latin typeface="Consolas" panose="020B0609020204030204" pitchFamily="49" charset="0"/>
              </a:rPr>
              <a:t>browser.newContext</a:t>
            </a:r>
            <a:r>
              <a:rPr lang="en-US" sz="1100" b="0" dirty="0">
                <a:solidFill>
                  <a:srgbClr val="000000"/>
                </a:solidFill>
                <a:effectLst/>
                <a:latin typeface="Consolas" panose="020B0609020204030204" pitchFamily="49" charset="0"/>
              </a:rPr>
              <a:t>()</a:t>
            </a:r>
          </a:p>
          <a:p>
            <a:r>
              <a:rPr lang="en-US" sz="1100" b="0" dirty="0">
                <a:solidFill>
                  <a:srgbClr val="000000"/>
                </a:solidFill>
                <a:effectLst/>
                <a:latin typeface="Consolas" panose="020B0609020204030204" pitchFamily="49" charset="0"/>
              </a:rPr>
              <a:t>    </a:t>
            </a:r>
            <a:r>
              <a:rPr lang="en-US" sz="1100" b="0" dirty="0">
                <a:solidFill>
                  <a:srgbClr val="0000FF"/>
                </a:solidFill>
                <a:effectLst/>
                <a:latin typeface="Consolas" panose="020B0609020204030204" pitchFamily="49" charset="0"/>
              </a:rPr>
              <a:t>const</a:t>
            </a:r>
            <a:r>
              <a:rPr lang="en-US" sz="1100" b="0" dirty="0">
                <a:solidFill>
                  <a:srgbClr val="000000"/>
                </a:solidFill>
                <a:effectLst/>
                <a:latin typeface="Consolas" panose="020B0609020204030204" pitchFamily="49" charset="0"/>
              </a:rPr>
              <a:t> page = </a:t>
            </a:r>
            <a:r>
              <a:rPr lang="en-US" sz="1100" b="0" dirty="0">
                <a:solidFill>
                  <a:srgbClr val="0000FF"/>
                </a:solidFill>
                <a:effectLst/>
                <a:latin typeface="Consolas" panose="020B0609020204030204" pitchFamily="49" charset="0"/>
              </a:rPr>
              <a:t>await</a:t>
            </a:r>
            <a:r>
              <a:rPr lang="en-US" sz="1100" b="0" dirty="0">
                <a:solidFill>
                  <a:srgbClr val="000000"/>
                </a:solidFill>
                <a:effectLst/>
                <a:latin typeface="Consolas" panose="020B0609020204030204" pitchFamily="49" charset="0"/>
              </a:rPr>
              <a:t> </a:t>
            </a:r>
            <a:r>
              <a:rPr lang="en-US" sz="1100" b="0" dirty="0" err="1">
                <a:solidFill>
                  <a:srgbClr val="000000"/>
                </a:solidFill>
                <a:effectLst/>
                <a:latin typeface="Consolas" panose="020B0609020204030204" pitchFamily="49" charset="0"/>
              </a:rPr>
              <a:t>context.newPage</a:t>
            </a:r>
            <a:r>
              <a:rPr lang="en-US" sz="1100" b="0" dirty="0">
                <a:solidFill>
                  <a:srgbClr val="000000"/>
                </a:solidFill>
                <a:effectLst/>
                <a:latin typeface="Consolas" panose="020B0609020204030204" pitchFamily="49" charset="0"/>
              </a:rPr>
              <a:t>()</a:t>
            </a:r>
          </a:p>
          <a:p>
            <a:br>
              <a:rPr lang="en-US" sz="1100" b="0" dirty="0">
                <a:solidFill>
                  <a:srgbClr val="000000"/>
                </a:solidFill>
                <a:effectLst/>
                <a:latin typeface="Consolas" panose="020B0609020204030204" pitchFamily="49" charset="0"/>
              </a:rPr>
            </a:br>
            <a:r>
              <a:rPr lang="en-US" sz="1100" b="0" dirty="0">
                <a:solidFill>
                  <a:srgbClr val="000000"/>
                </a:solidFill>
                <a:effectLst/>
                <a:latin typeface="Consolas" panose="020B0609020204030204" pitchFamily="49" charset="0"/>
              </a:rPr>
              <a:t>    </a:t>
            </a:r>
            <a:r>
              <a:rPr lang="en-US" sz="1100" b="0" dirty="0">
                <a:solidFill>
                  <a:srgbClr val="0000FF"/>
                </a:solidFill>
                <a:effectLst/>
                <a:latin typeface="Consolas" panose="020B0609020204030204" pitchFamily="49" charset="0"/>
              </a:rPr>
              <a:t>await</a:t>
            </a:r>
            <a:r>
              <a:rPr lang="en-US" sz="1100" b="0" dirty="0">
                <a:solidFill>
                  <a:srgbClr val="000000"/>
                </a:solidFill>
                <a:effectLst/>
                <a:latin typeface="Consolas" panose="020B0609020204030204" pitchFamily="49" charset="0"/>
              </a:rPr>
              <a:t> </a:t>
            </a:r>
            <a:r>
              <a:rPr lang="en-US" sz="1100" b="0" dirty="0" err="1">
                <a:solidFill>
                  <a:srgbClr val="000000"/>
                </a:solidFill>
                <a:effectLst/>
                <a:latin typeface="Consolas" panose="020B0609020204030204" pitchFamily="49" charset="0"/>
              </a:rPr>
              <a:t>page.goto</a:t>
            </a:r>
            <a:r>
              <a:rPr lang="en-US" sz="1100" b="0" dirty="0">
                <a:solidFill>
                  <a:srgbClr val="000000"/>
                </a:solidFill>
                <a:effectLst/>
                <a:latin typeface="Consolas" panose="020B0609020204030204" pitchFamily="49" charset="0"/>
              </a:rPr>
              <a:t>(</a:t>
            </a:r>
            <a:r>
              <a:rPr lang="en-US" sz="1100" b="0" dirty="0">
                <a:solidFill>
                  <a:srgbClr val="A31515"/>
                </a:solidFill>
                <a:effectLst/>
                <a:latin typeface="Consolas" panose="020B0609020204030204" pitchFamily="49" charset="0"/>
              </a:rPr>
              <a:t>`https://translate.google.com/?</a:t>
            </a:r>
            <a:r>
              <a:rPr lang="en-US" sz="1100" b="0" dirty="0" err="1">
                <a:solidFill>
                  <a:srgbClr val="A31515"/>
                </a:solidFill>
                <a:effectLst/>
                <a:latin typeface="Consolas" panose="020B0609020204030204" pitchFamily="49" charset="0"/>
              </a:rPr>
              <a:t>sl</a:t>
            </a:r>
            <a:r>
              <a:rPr lang="en-US" sz="1100" b="0" dirty="0">
                <a:solidFill>
                  <a:srgbClr val="A31515"/>
                </a:solidFill>
                <a:effectLst/>
                <a:latin typeface="Consolas" panose="020B0609020204030204" pitchFamily="49" charset="0"/>
              </a:rPr>
              <a:t>=${</a:t>
            </a:r>
            <a:r>
              <a:rPr lang="en-US" sz="1100" b="0" dirty="0" err="1">
                <a:solidFill>
                  <a:srgbClr val="A31515"/>
                </a:solidFill>
                <a:effectLst/>
                <a:latin typeface="Consolas" panose="020B0609020204030204" pitchFamily="49" charset="0"/>
              </a:rPr>
              <a:t>sourceLanguage</a:t>
            </a:r>
            <a:r>
              <a:rPr lang="en-US" sz="1100" b="0" dirty="0">
                <a:solidFill>
                  <a:srgbClr val="A31515"/>
                </a:solidFill>
                <a:effectLst/>
                <a:latin typeface="Consolas" panose="020B0609020204030204" pitchFamily="49" charset="0"/>
              </a:rPr>
              <a:t>}&amp;</a:t>
            </a:r>
            <a:r>
              <a:rPr lang="en-US" sz="1100" b="0" dirty="0" err="1">
                <a:solidFill>
                  <a:srgbClr val="A31515"/>
                </a:solidFill>
                <a:effectLst/>
                <a:latin typeface="Consolas" panose="020B0609020204030204" pitchFamily="49" charset="0"/>
              </a:rPr>
              <a:t>tl</a:t>
            </a:r>
            <a:r>
              <a:rPr lang="en-US" sz="1100" b="0" dirty="0">
                <a:solidFill>
                  <a:srgbClr val="A31515"/>
                </a:solidFill>
                <a:effectLst/>
                <a:latin typeface="Consolas" panose="020B0609020204030204" pitchFamily="49" charset="0"/>
              </a:rPr>
              <a:t>=${</a:t>
            </a:r>
            <a:r>
              <a:rPr lang="en-US" sz="1100" b="0" dirty="0" err="1">
                <a:solidFill>
                  <a:srgbClr val="A31515"/>
                </a:solidFill>
                <a:effectLst/>
                <a:latin typeface="Consolas" panose="020B0609020204030204" pitchFamily="49" charset="0"/>
              </a:rPr>
              <a:t>targetLanguage</a:t>
            </a:r>
            <a:r>
              <a:rPr lang="en-US" sz="1100" b="0" dirty="0">
                <a:solidFill>
                  <a:srgbClr val="A31515"/>
                </a:solidFill>
                <a:effectLst/>
                <a:latin typeface="Consolas" panose="020B0609020204030204" pitchFamily="49" charset="0"/>
              </a:rPr>
              <a:t>}`</a:t>
            </a:r>
            <a:r>
              <a:rPr lang="en-US" sz="1100" b="0" dirty="0">
                <a:solidFill>
                  <a:srgbClr val="000000"/>
                </a:solidFill>
                <a:effectLst/>
                <a:latin typeface="Consolas" panose="020B0609020204030204" pitchFamily="49" charset="0"/>
              </a:rPr>
              <a:t>)</a:t>
            </a:r>
          </a:p>
          <a:p>
            <a:endParaRPr lang="en-US" sz="1100" b="0" dirty="0">
              <a:solidFill>
                <a:srgbClr val="000000"/>
              </a:solidFill>
              <a:effectLst/>
              <a:latin typeface="Consolas" panose="020B0609020204030204" pitchFamily="49" charset="0"/>
            </a:endParaRPr>
          </a:p>
          <a:p>
            <a:r>
              <a:rPr lang="en-US" sz="1100" b="0" dirty="0">
                <a:solidFill>
                  <a:srgbClr val="000000"/>
                </a:solidFill>
                <a:effectLst/>
                <a:latin typeface="Consolas" panose="020B0609020204030204" pitchFamily="49" charset="0"/>
              </a:rPr>
              <a:t>    </a:t>
            </a:r>
            <a:r>
              <a:rPr lang="en-US" sz="1100" b="0" dirty="0">
                <a:solidFill>
                  <a:srgbClr val="0000FF"/>
                </a:solidFill>
                <a:effectLst/>
                <a:latin typeface="Consolas" panose="020B0609020204030204" pitchFamily="49" charset="0"/>
              </a:rPr>
              <a:t>await</a:t>
            </a:r>
            <a:r>
              <a:rPr lang="en-US" sz="1100" b="0" dirty="0">
                <a:solidFill>
                  <a:srgbClr val="000000"/>
                </a:solidFill>
                <a:effectLst/>
                <a:latin typeface="Consolas" panose="020B0609020204030204" pitchFamily="49" charset="0"/>
              </a:rPr>
              <a:t> </a:t>
            </a:r>
            <a:r>
              <a:rPr lang="en-US" sz="1100" b="0" dirty="0" err="1">
                <a:solidFill>
                  <a:srgbClr val="000000"/>
                </a:solidFill>
                <a:effectLst/>
                <a:latin typeface="Consolas" panose="020B0609020204030204" pitchFamily="49" charset="0"/>
              </a:rPr>
              <a:t>page.waitForSelector</a:t>
            </a:r>
            <a:r>
              <a:rPr lang="en-US" sz="1100" b="0" dirty="0">
                <a:solidFill>
                  <a:srgbClr val="000000"/>
                </a:solidFill>
                <a:effectLst/>
                <a:latin typeface="Consolas" panose="020B0609020204030204" pitchFamily="49" charset="0"/>
              </a:rPr>
              <a:t>(</a:t>
            </a:r>
            <a:r>
              <a:rPr lang="en-US" sz="1100" b="0" dirty="0">
                <a:solidFill>
                  <a:srgbClr val="A31515"/>
                </a:solidFill>
                <a:effectLst/>
                <a:latin typeface="Consolas" panose="020B0609020204030204" pitchFamily="49" charset="0"/>
              </a:rPr>
              <a:t>'</a:t>
            </a:r>
            <a:r>
              <a:rPr lang="en-US" sz="1100" b="0" dirty="0" err="1">
                <a:solidFill>
                  <a:srgbClr val="A31515"/>
                </a:solidFill>
                <a:effectLst/>
                <a:latin typeface="Consolas" panose="020B0609020204030204" pitchFamily="49" charset="0"/>
              </a:rPr>
              <a:t>textarea</a:t>
            </a:r>
            <a:r>
              <a:rPr lang="en-US" sz="1100" b="0" dirty="0">
                <a:solidFill>
                  <a:srgbClr val="A31515"/>
                </a:solidFill>
                <a:effectLst/>
                <a:latin typeface="Consolas" panose="020B0609020204030204" pitchFamily="49" charset="0"/>
              </a:rPr>
              <a:t>'</a:t>
            </a:r>
            <a:r>
              <a:rPr lang="en-US" sz="1100" b="0" dirty="0">
                <a:solidFill>
                  <a:srgbClr val="000000"/>
                </a:solidFill>
                <a:effectLst/>
                <a:latin typeface="Consolas" panose="020B0609020204030204" pitchFamily="49" charset="0"/>
              </a:rPr>
              <a:t>)</a:t>
            </a:r>
          </a:p>
          <a:p>
            <a:endParaRPr lang="en-US" sz="1100" b="0" dirty="0">
              <a:solidFill>
                <a:srgbClr val="000000"/>
              </a:solidFill>
              <a:effectLst/>
              <a:latin typeface="Consolas" panose="020B0609020204030204" pitchFamily="49" charset="0"/>
            </a:endParaRPr>
          </a:p>
          <a:p>
            <a:br>
              <a:rPr lang="en-US" sz="1100" b="0" dirty="0">
                <a:solidFill>
                  <a:srgbClr val="000000"/>
                </a:solidFill>
                <a:effectLst/>
                <a:latin typeface="Consolas" panose="020B0609020204030204" pitchFamily="49" charset="0"/>
              </a:rPr>
            </a:br>
            <a:r>
              <a:rPr lang="en-US" sz="1100" b="0" dirty="0">
                <a:solidFill>
                  <a:srgbClr val="000000"/>
                </a:solidFill>
                <a:effectLst/>
                <a:latin typeface="Consolas" panose="020B0609020204030204" pitchFamily="49" charset="0"/>
              </a:rPr>
              <a:t>    </a:t>
            </a:r>
          </a:p>
          <a:p>
            <a:endParaRPr lang="en-US" sz="1100" dirty="0">
              <a:solidFill>
                <a:srgbClr val="000000"/>
              </a:solidFill>
              <a:latin typeface="Consolas" panose="020B0609020204030204" pitchFamily="49" charset="0"/>
            </a:endParaRPr>
          </a:p>
          <a:p>
            <a:endParaRPr lang="en-US" sz="1100" b="0" dirty="0">
              <a:solidFill>
                <a:srgbClr val="000000"/>
              </a:solidFill>
              <a:effectLst/>
              <a:latin typeface="Consolas" panose="020B0609020204030204" pitchFamily="49" charset="0"/>
            </a:endParaRPr>
          </a:p>
          <a:p>
            <a:endParaRPr lang="en-US" sz="1100" dirty="0">
              <a:solidFill>
                <a:srgbClr val="000000"/>
              </a:solidFill>
              <a:latin typeface="Consolas" panose="020B0609020204030204" pitchFamily="49" charset="0"/>
            </a:endParaRPr>
          </a:p>
          <a:p>
            <a:endParaRPr lang="en-US" sz="1100" b="0" dirty="0">
              <a:solidFill>
                <a:srgbClr val="000000"/>
              </a:solidFill>
              <a:effectLst/>
              <a:latin typeface="Consolas" panose="020B0609020204030204" pitchFamily="49" charset="0"/>
            </a:endParaRPr>
          </a:p>
          <a:p>
            <a:endParaRPr lang="en-US" sz="1100" dirty="0">
              <a:solidFill>
                <a:srgbClr val="000000"/>
              </a:solidFill>
              <a:latin typeface="Consolas" panose="020B0609020204030204" pitchFamily="49" charset="0"/>
            </a:endParaRPr>
          </a:p>
          <a:p>
            <a:endParaRPr lang="en-US" sz="1100" b="0" dirty="0">
              <a:solidFill>
                <a:srgbClr val="000000"/>
              </a:solidFill>
              <a:effectLst/>
              <a:latin typeface="Consolas" panose="020B0609020204030204" pitchFamily="49" charset="0"/>
            </a:endParaRPr>
          </a:p>
          <a:p>
            <a:endParaRPr lang="en-US" sz="1100" dirty="0">
              <a:solidFill>
                <a:srgbClr val="000000"/>
              </a:solidFill>
              <a:latin typeface="Consolas" panose="020B0609020204030204" pitchFamily="49" charset="0"/>
            </a:endParaRPr>
          </a:p>
          <a:p>
            <a:endParaRPr lang="en-US" sz="1100" b="0" dirty="0">
              <a:solidFill>
                <a:srgbClr val="000000"/>
              </a:solidFill>
              <a:effectLst/>
              <a:latin typeface="Consolas" panose="020B0609020204030204" pitchFamily="49" charset="0"/>
            </a:endParaRPr>
          </a:p>
          <a:p>
            <a:endParaRPr lang="en-US" sz="1100" dirty="0">
              <a:solidFill>
                <a:srgbClr val="000000"/>
              </a:solidFill>
              <a:latin typeface="Consolas" panose="020B0609020204030204" pitchFamily="49" charset="0"/>
            </a:endParaRPr>
          </a:p>
          <a:p>
            <a:endParaRPr lang="en-US" sz="1100" b="0" dirty="0">
              <a:solidFill>
                <a:srgbClr val="000000"/>
              </a:solidFill>
              <a:effectLst/>
              <a:latin typeface="Consolas" panose="020B0609020204030204" pitchFamily="49" charset="0"/>
            </a:endParaRPr>
          </a:p>
          <a:p>
            <a:endParaRPr lang="en-US" sz="1100" b="0" dirty="0">
              <a:solidFill>
                <a:srgbClr val="000000"/>
              </a:solidFill>
              <a:effectLst/>
              <a:latin typeface="Consolas" panose="020B0609020204030204" pitchFamily="49" charset="0"/>
            </a:endParaRPr>
          </a:p>
          <a:p>
            <a:r>
              <a:rPr lang="en-US" sz="1100" b="0" dirty="0">
                <a:solidFill>
                  <a:srgbClr val="000000"/>
                </a:solidFill>
                <a:effectLst/>
                <a:latin typeface="Consolas" panose="020B0609020204030204" pitchFamily="49" charset="0"/>
              </a:rPr>
              <a:t>}</a:t>
            </a:r>
          </a:p>
        </p:txBody>
      </p:sp>
      <p:pic>
        <p:nvPicPr>
          <p:cNvPr id="8" name="Picture 2" descr="Auto-Translation with Google Translate - Translation.io">
            <a:extLst>
              <a:ext uri="{FF2B5EF4-FFF2-40B4-BE49-F238E27FC236}">
                <a16:creationId xmlns:a16="http://schemas.microsoft.com/office/drawing/2014/main" id="{8A3AC375-16EC-422B-A53B-EAA06AB8F4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22528" y="1170503"/>
            <a:ext cx="2146624" cy="429325"/>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a:extLst>
              <a:ext uri="{FF2B5EF4-FFF2-40B4-BE49-F238E27FC236}">
                <a16:creationId xmlns:a16="http://schemas.microsoft.com/office/drawing/2014/main" id="{C02D2DFF-C80C-4EBD-82F8-C87CB7B3A0B3}"/>
              </a:ext>
            </a:extLst>
          </p:cNvPr>
          <p:cNvCxnSpPr/>
          <p:nvPr/>
        </p:nvCxnSpPr>
        <p:spPr>
          <a:xfrm>
            <a:off x="4137660" y="937260"/>
            <a:ext cx="762000" cy="7315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374FD85F-257E-478D-B921-7FF4A7E5D9EB}"/>
              </a:ext>
            </a:extLst>
          </p:cNvPr>
          <p:cNvCxnSpPr/>
          <p:nvPr/>
        </p:nvCxnSpPr>
        <p:spPr>
          <a:xfrm>
            <a:off x="5349240" y="937260"/>
            <a:ext cx="1257300" cy="7315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DFD9C837-F8F6-4478-B78A-EB16C77C004E}"/>
              </a:ext>
            </a:extLst>
          </p:cNvPr>
          <p:cNvPicPr>
            <a:picLocks noChangeAspect="1"/>
          </p:cNvPicPr>
          <p:nvPr/>
        </p:nvPicPr>
        <p:blipFill>
          <a:blip r:embed="rId3"/>
          <a:stretch>
            <a:fillRect/>
          </a:stretch>
        </p:blipFill>
        <p:spPr>
          <a:xfrm>
            <a:off x="3486355" y="2571750"/>
            <a:ext cx="5380868" cy="1460700"/>
          </a:xfrm>
          <a:prstGeom prst="rect">
            <a:avLst/>
          </a:prstGeom>
          <a:ln>
            <a:noFill/>
          </a:ln>
          <a:effectLst>
            <a:outerShdw blurRad="292100" dist="139700" dir="2700000" algn="tl" rotWithShape="0">
              <a:srgbClr val="333333">
                <a:alpha val="65000"/>
              </a:srgbClr>
            </a:outerShdw>
          </a:effectLst>
        </p:spPr>
      </p:pic>
      <p:sp>
        <p:nvSpPr>
          <p:cNvPr id="12" name="Speech Bubble: Rectangle 11">
            <a:extLst>
              <a:ext uri="{FF2B5EF4-FFF2-40B4-BE49-F238E27FC236}">
                <a16:creationId xmlns:a16="http://schemas.microsoft.com/office/drawing/2014/main" id="{45813110-F8CB-4FA1-8957-294B4C30A4D9}"/>
              </a:ext>
            </a:extLst>
          </p:cNvPr>
          <p:cNvSpPr/>
          <p:nvPr/>
        </p:nvSpPr>
        <p:spPr>
          <a:xfrm>
            <a:off x="2605182" y="3019185"/>
            <a:ext cx="902345" cy="392454"/>
          </a:xfrm>
          <a:prstGeom prst="wedgeRectCallout">
            <a:avLst>
              <a:gd name="adj1" fmla="val 94952"/>
              <a:gd name="adj2" fmla="val 39716"/>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a:t>
            </a:r>
            <a:r>
              <a:rPr lang="en-US" dirty="0" err="1"/>
              <a:t>textarea</a:t>
            </a:r>
            <a:r>
              <a:rPr lang="en-US" dirty="0"/>
              <a:t>’</a:t>
            </a:r>
          </a:p>
        </p:txBody>
      </p:sp>
      <p:sp>
        <p:nvSpPr>
          <p:cNvPr id="13" name="Speech Bubble: Rectangle 12">
            <a:extLst>
              <a:ext uri="{FF2B5EF4-FFF2-40B4-BE49-F238E27FC236}">
                <a16:creationId xmlns:a16="http://schemas.microsoft.com/office/drawing/2014/main" id="{733D49A2-91CE-401A-B971-83316A69BF08}"/>
              </a:ext>
            </a:extLst>
          </p:cNvPr>
          <p:cNvSpPr/>
          <p:nvPr/>
        </p:nvSpPr>
        <p:spPr>
          <a:xfrm>
            <a:off x="6494215" y="4244363"/>
            <a:ext cx="2166110" cy="392454"/>
          </a:xfrm>
          <a:prstGeom prst="wedgeRectCallout">
            <a:avLst>
              <a:gd name="adj1" fmla="val -11581"/>
              <a:gd name="adj2" fmla="val -203237"/>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a:t>
            </a:r>
            <a:r>
              <a:rPr lang="en-US" dirty="0" err="1"/>
              <a:t>VIiyi</a:t>
            </a:r>
            <a:r>
              <a:rPr lang="en-US" dirty="0"/>
              <a:t> &gt; span &gt; span’</a:t>
            </a:r>
          </a:p>
        </p:txBody>
      </p:sp>
    </p:spTree>
    <p:extLst>
      <p:ext uri="{BB962C8B-B14F-4D97-AF65-F5344CB8AC3E}">
        <p14:creationId xmlns:p14="http://schemas.microsoft.com/office/powerpoint/2010/main" val="3406446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par>
                          <p:cTn id="11" fill="hold">
                            <p:stCondLst>
                              <p:cond delay="0"/>
                            </p:stCondLst>
                            <p:childTnLst>
                              <p:par>
                                <p:cTn id="12" presetID="10" presetClass="entr" presetSubtype="0" fill="hold" nodeType="afterEffect">
                                  <p:stCondLst>
                                    <p:cond delay="100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500"/>
                                        <p:tgtEl>
                                          <p:spTgt spid="5"/>
                                        </p:tgtEl>
                                      </p:cBhvr>
                                    </p:animEffect>
                                  </p:childTnLst>
                                </p:cTn>
                              </p:par>
                              <p:par>
                                <p:cTn id="15" presetID="10"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0C7862-E112-42CF-9ED2-A3B2D6EB0499}"/>
              </a:ext>
            </a:extLst>
          </p:cNvPr>
          <p:cNvSpPr>
            <a:spLocks noGrp="1"/>
          </p:cNvSpPr>
          <p:nvPr>
            <p:ph type="title"/>
          </p:nvPr>
        </p:nvSpPr>
        <p:spPr/>
        <p:txBody>
          <a:bodyPr/>
          <a:lstStyle/>
          <a:p>
            <a:r>
              <a:rPr lang="en-US" dirty="0"/>
              <a:t>Demo of Translation API (powered by Google Translate)</a:t>
            </a:r>
          </a:p>
        </p:txBody>
      </p:sp>
      <p:sp>
        <p:nvSpPr>
          <p:cNvPr id="4" name="Footer Placeholder 3">
            <a:extLst>
              <a:ext uri="{FF2B5EF4-FFF2-40B4-BE49-F238E27FC236}">
                <a16:creationId xmlns:a16="http://schemas.microsoft.com/office/drawing/2014/main" id="{56C4B529-389C-4F07-9289-B269E18E9B22}"/>
              </a:ext>
            </a:extLst>
          </p:cNvPr>
          <p:cNvSpPr>
            <a:spLocks noGrp="1"/>
          </p:cNvSpPr>
          <p:nvPr>
            <p:ph type="ftr" sz="quarter" idx="11"/>
          </p:nvPr>
        </p:nvSpPr>
        <p:spPr/>
        <p:txBody>
          <a:bodyPr/>
          <a:lstStyle/>
          <a:p>
            <a:r>
              <a:rPr lang="en-US"/>
              <a:t>MeetUp January 2021 | Playwright browser automation</a:t>
            </a:r>
            <a:endParaRPr lang="nl-NL"/>
          </a:p>
        </p:txBody>
      </p:sp>
      <p:sp>
        <p:nvSpPr>
          <p:cNvPr id="6" name="TextBox 5">
            <a:extLst>
              <a:ext uri="{FF2B5EF4-FFF2-40B4-BE49-F238E27FC236}">
                <a16:creationId xmlns:a16="http://schemas.microsoft.com/office/drawing/2014/main" id="{E9FF6536-C261-4A90-AC48-0ADDDD74BC60}"/>
              </a:ext>
            </a:extLst>
          </p:cNvPr>
          <p:cNvSpPr txBox="1"/>
          <p:nvPr/>
        </p:nvSpPr>
        <p:spPr>
          <a:xfrm>
            <a:off x="473841" y="792000"/>
            <a:ext cx="7950160" cy="4062651"/>
          </a:xfrm>
          <a:prstGeom prst="rect">
            <a:avLst/>
          </a:prstGeom>
          <a:solidFill>
            <a:schemeClr val="bg1">
              <a:lumMod val="95000"/>
            </a:schemeClr>
          </a:solidFill>
        </p:spPr>
        <p:txBody>
          <a:bodyPr wrap="square" lIns="0" tIns="0" rIns="0" bIns="0" rtlCol="0">
            <a:spAutoFit/>
          </a:bodyPr>
          <a:lstStyle/>
          <a:p>
            <a:r>
              <a:rPr lang="en-US" sz="1100" b="0" dirty="0">
                <a:solidFill>
                  <a:srgbClr val="0000FF"/>
                </a:solidFill>
                <a:effectLst/>
                <a:latin typeface="Consolas" panose="020B0609020204030204" pitchFamily="49" charset="0"/>
              </a:rPr>
              <a:t>const</a:t>
            </a:r>
            <a:r>
              <a:rPr lang="en-US" sz="1100" b="0" dirty="0">
                <a:solidFill>
                  <a:srgbClr val="000000"/>
                </a:solidFill>
                <a:effectLst/>
                <a:latin typeface="Consolas" panose="020B0609020204030204" pitchFamily="49" charset="0"/>
              </a:rPr>
              <a:t> translate = </a:t>
            </a:r>
            <a:r>
              <a:rPr lang="en-US" sz="1100" b="0" dirty="0">
                <a:solidFill>
                  <a:srgbClr val="0000FF"/>
                </a:solidFill>
                <a:effectLst/>
                <a:latin typeface="Consolas" panose="020B0609020204030204" pitchFamily="49" charset="0"/>
              </a:rPr>
              <a:t>async</a:t>
            </a:r>
            <a:r>
              <a:rPr lang="en-US" sz="1100" b="0" dirty="0">
                <a:solidFill>
                  <a:srgbClr val="000000"/>
                </a:solidFill>
                <a:effectLst/>
                <a:latin typeface="Consolas" panose="020B0609020204030204" pitchFamily="49" charset="0"/>
              </a:rPr>
              <a:t> (</a:t>
            </a:r>
            <a:r>
              <a:rPr lang="en-US" sz="1100" b="0" dirty="0" err="1">
                <a:solidFill>
                  <a:srgbClr val="000000"/>
                </a:solidFill>
                <a:effectLst/>
                <a:latin typeface="Consolas" panose="020B0609020204030204" pitchFamily="49" charset="0"/>
              </a:rPr>
              <a:t>sourceText</a:t>
            </a:r>
            <a:r>
              <a:rPr lang="en-US" sz="1100" b="0" dirty="0">
                <a:solidFill>
                  <a:srgbClr val="000000"/>
                </a:solidFill>
                <a:effectLst/>
                <a:latin typeface="Consolas" panose="020B0609020204030204" pitchFamily="49" charset="0"/>
              </a:rPr>
              <a:t>, </a:t>
            </a:r>
            <a:r>
              <a:rPr lang="en-US" sz="1100" b="0" dirty="0" err="1">
                <a:solidFill>
                  <a:srgbClr val="000000"/>
                </a:solidFill>
                <a:effectLst/>
                <a:latin typeface="Consolas" panose="020B0609020204030204" pitchFamily="49" charset="0"/>
              </a:rPr>
              <a:t>sourceLanguage</a:t>
            </a:r>
            <a:r>
              <a:rPr lang="en-US" sz="1100" b="0" dirty="0">
                <a:solidFill>
                  <a:srgbClr val="000000"/>
                </a:solidFill>
                <a:effectLst/>
                <a:latin typeface="Consolas" panose="020B0609020204030204" pitchFamily="49" charset="0"/>
              </a:rPr>
              <a:t>, </a:t>
            </a:r>
            <a:r>
              <a:rPr lang="en-US" sz="1100" b="0" dirty="0" err="1">
                <a:solidFill>
                  <a:srgbClr val="000000"/>
                </a:solidFill>
                <a:effectLst/>
                <a:latin typeface="Consolas" panose="020B0609020204030204" pitchFamily="49" charset="0"/>
              </a:rPr>
              <a:t>targetLanguage</a:t>
            </a:r>
            <a:r>
              <a:rPr lang="en-US" sz="1100" b="0" dirty="0">
                <a:solidFill>
                  <a:srgbClr val="000000"/>
                </a:solidFill>
                <a:effectLst/>
                <a:latin typeface="Consolas" panose="020B0609020204030204" pitchFamily="49" charset="0"/>
              </a:rPr>
              <a:t>) </a:t>
            </a:r>
            <a:r>
              <a:rPr lang="en-US" sz="1100" b="0" dirty="0">
                <a:solidFill>
                  <a:srgbClr val="0000FF"/>
                </a:solidFill>
                <a:effectLst/>
                <a:latin typeface="Consolas" panose="020B0609020204030204" pitchFamily="49" charset="0"/>
              </a:rPr>
              <a:t>=&gt;</a:t>
            </a:r>
            <a:r>
              <a:rPr lang="en-US" sz="1100" b="0" dirty="0">
                <a:solidFill>
                  <a:srgbClr val="000000"/>
                </a:solidFill>
                <a:effectLst/>
                <a:latin typeface="Consolas" panose="020B0609020204030204" pitchFamily="49" charset="0"/>
              </a:rPr>
              <a:t> {</a:t>
            </a:r>
          </a:p>
          <a:p>
            <a:r>
              <a:rPr lang="en-US" sz="1100" b="0" dirty="0">
                <a:solidFill>
                  <a:schemeClr val="bg1">
                    <a:lumMod val="50000"/>
                  </a:schemeClr>
                </a:solidFill>
                <a:effectLst/>
                <a:latin typeface="Consolas" panose="020B0609020204030204" pitchFamily="49" charset="0"/>
              </a:rPr>
              <a:t>    const browser = await </a:t>
            </a:r>
            <a:r>
              <a:rPr lang="en-US" sz="1100" b="0" dirty="0" err="1">
                <a:solidFill>
                  <a:schemeClr val="bg1">
                    <a:lumMod val="50000"/>
                  </a:schemeClr>
                </a:solidFill>
                <a:effectLst/>
                <a:latin typeface="Consolas" panose="020B0609020204030204" pitchFamily="49" charset="0"/>
              </a:rPr>
              <a:t>chromium.launch</a:t>
            </a:r>
            <a:r>
              <a:rPr lang="en-US" sz="1100" b="0" dirty="0">
                <a:solidFill>
                  <a:schemeClr val="bg1">
                    <a:lumMod val="50000"/>
                  </a:schemeClr>
                </a:solidFill>
                <a:effectLst/>
                <a:latin typeface="Consolas" panose="020B0609020204030204" pitchFamily="49" charset="0"/>
              </a:rPr>
              <a:t>({ headless: true })</a:t>
            </a:r>
          </a:p>
          <a:p>
            <a:r>
              <a:rPr lang="en-US" sz="1100" b="0" dirty="0">
                <a:solidFill>
                  <a:schemeClr val="bg1">
                    <a:lumMod val="50000"/>
                  </a:schemeClr>
                </a:solidFill>
                <a:effectLst/>
                <a:latin typeface="Consolas" panose="020B0609020204030204" pitchFamily="49" charset="0"/>
              </a:rPr>
              <a:t>    const context = await </a:t>
            </a:r>
            <a:r>
              <a:rPr lang="en-US" sz="1100" b="0" dirty="0" err="1">
                <a:solidFill>
                  <a:schemeClr val="bg1">
                    <a:lumMod val="50000"/>
                  </a:schemeClr>
                </a:solidFill>
                <a:effectLst/>
                <a:latin typeface="Consolas" panose="020B0609020204030204" pitchFamily="49" charset="0"/>
              </a:rPr>
              <a:t>browser.newContext</a:t>
            </a:r>
            <a:r>
              <a:rPr lang="en-US" sz="1100" b="0" dirty="0">
                <a:solidFill>
                  <a:schemeClr val="bg1">
                    <a:lumMod val="50000"/>
                  </a:schemeClr>
                </a:solidFill>
                <a:effectLst/>
                <a:latin typeface="Consolas" panose="020B0609020204030204" pitchFamily="49" charset="0"/>
              </a:rPr>
              <a:t>()</a:t>
            </a:r>
          </a:p>
          <a:p>
            <a:r>
              <a:rPr lang="en-US" sz="1100" b="0" dirty="0">
                <a:solidFill>
                  <a:schemeClr val="bg1">
                    <a:lumMod val="50000"/>
                  </a:schemeClr>
                </a:solidFill>
                <a:effectLst/>
                <a:latin typeface="Consolas" panose="020B0609020204030204" pitchFamily="49" charset="0"/>
              </a:rPr>
              <a:t>    const page = await </a:t>
            </a:r>
            <a:r>
              <a:rPr lang="en-US" sz="1100" b="0" dirty="0" err="1">
                <a:solidFill>
                  <a:schemeClr val="bg1">
                    <a:lumMod val="50000"/>
                  </a:schemeClr>
                </a:solidFill>
                <a:effectLst/>
                <a:latin typeface="Consolas" panose="020B0609020204030204" pitchFamily="49" charset="0"/>
              </a:rPr>
              <a:t>context.newPage</a:t>
            </a:r>
            <a:r>
              <a:rPr lang="en-US" sz="1100" b="0" dirty="0">
                <a:solidFill>
                  <a:schemeClr val="bg1">
                    <a:lumMod val="50000"/>
                  </a:schemeClr>
                </a:solidFill>
                <a:effectLst/>
                <a:latin typeface="Consolas" panose="020B0609020204030204" pitchFamily="49" charset="0"/>
              </a:rPr>
              <a:t>()</a:t>
            </a:r>
          </a:p>
          <a:p>
            <a:r>
              <a:rPr lang="en-US" sz="1100" b="0" dirty="0">
                <a:solidFill>
                  <a:schemeClr val="bg1">
                    <a:lumMod val="50000"/>
                  </a:schemeClr>
                </a:solidFill>
                <a:effectLst/>
                <a:latin typeface="Consolas" panose="020B0609020204030204" pitchFamily="49" charset="0"/>
              </a:rPr>
              <a:t> </a:t>
            </a:r>
          </a:p>
          <a:p>
            <a:r>
              <a:rPr lang="en-US" sz="1100" b="0" dirty="0">
                <a:solidFill>
                  <a:schemeClr val="bg1">
                    <a:lumMod val="50000"/>
                  </a:schemeClr>
                </a:solidFill>
                <a:effectLst/>
                <a:latin typeface="Consolas" panose="020B0609020204030204" pitchFamily="49" charset="0"/>
              </a:rPr>
              <a:t>    await </a:t>
            </a:r>
            <a:r>
              <a:rPr lang="en-US" sz="1100" b="0" dirty="0" err="1">
                <a:solidFill>
                  <a:schemeClr val="bg1">
                    <a:lumMod val="50000"/>
                  </a:schemeClr>
                </a:solidFill>
                <a:effectLst/>
                <a:latin typeface="Consolas" panose="020B0609020204030204" pitchFamily="49" charset="0"/>
              </a:rPr>
              <a:t>page.goto</a:t>
            </a:r>
            <a:r>
              <a:rPr lang="en-US" sz="1100" b="0" dirty="0">
                <a:solidFill>
                  <a:schemeClr val="bg1">
                    <a:lumMod val="50000"/>
                  </a:schemeClr>
                </a:solidFill>
                <a:effectLst/>
                <a:latin typeface="Consolas" panose="020B0609020204030204" pitchFamily="49" charset="0"/>
              </a:rPr>
              <a:t>(`https://translate.google.com/?</a:t>
            </a:r>
            <a:r>
              <a:rPr lang="en-US" sz="1100" b="0" dirty="0" err="1">
                <a:solidFill>
                  <a:schemeClr val="bg1">
                    <a:lumMod val="50000"/>
                  </a:schemeClr>
                </a:solidFill>
                <a:effectLst/>
                <a:latin typeface="Consolas" panose="020B0609020204030204" pitchFamily="49" charset="0"/>
              </a:rPr>
              <a:t>sl</a:t>
            </a:r>
            <a:r>
              <a:rPr lang="en-US" sz="1100" b="0" dirty="0">
                <a:solidFill>
                  <a:schemeClr val="bg1">
                    <a:lumMod val="50000"/>
                  </a:schemeClr>
                </a:solidFill>
                <a:effectLst/>
                <a:latin typeface="Consolas" panose="020B0609020204030204" pitchFamily="49" charset="0"/>
              </a:rPr>
              <a:t>=${</a:t>
            </a:r>
            <a:r>
              <a:rPr lang="en-US" sz="1100" b="0" dirty="0" err="1">
                <a:solidFill>
                  <a:schemeClr val="bg1">
                    <a:lumMod val="50000"/>
                  </a:schemeClr>
                </a:solidFill>
                <a:effectLst/>
                <a:latin typeface="Consolas" panose="020B0609020204030204" pitchFamily="49" charset="0"/>
              </a:rPr>
              <a:t>sourceLanguage</a:t>
            </a:r>
            <a:r>
              <a:rPr lang="en-US" sz="1100" b="0" dirty="0">
                <a:solidFill>
                  <a:schemeClr val="bg1">
                    <a:lumMod val="50000"/>
                  </a:schemeClr>
                </a:solidFill>
                <a:effectLst/>
                <a:latin typeface="Consolas" panose="020B0609020204030204" pitchFamily="49" charset="0"/>
              </a:rPr>
              <a:t>}&amp;</a:t>
            </a:r>
            <a:r>
              <a:rPr lang="en-US" sz="1100" b="0" dirty="0" err="1">
                <a:solidFill>
                  <a:schemeClr val="bg1">
                    <a:lumMod val="50000"/>
                  </a:schemeClr>
                </a:solidFill>
                <a:effectLst/>
                <a:latin typeface="Consolas" panose="020B0609020204030204" pitchFamily="49" charset="0"/>
              </a:rPr>
              <a:t>tl</a:t>
            </a:r>
            <a:r>
              <a:rPr lang="en-US" sz="1100" b="0" dirty="0">
                <a:solidFill>
                  <a:schemeClr val="bg1">
                    <a:lumMod val="50000"/>
                  </a:schemeClr>
                </a:solidFill>
                <a:effectLst/>
                <a:latin typeface="Consolas" panose="020B0609020204030204" pitchFamily="49" charset="0"/>
              </a:rPr>
              <a:t>=${</a:t>
            </a:r>
            <a:r>
              <a:rPr lang="en-US" sz="1100" b="0" dirty="0" err="1">
                <a:solidFill>
                  <a:schemeClr val="bg1">
                    <a:lumMod val="50000"/>
                  </a:schemeClr>
                </a:solidFill>
                <a:effectLst/>
                <a:latin typeface="Consolas" panose="020B0609020204030204" pitchFamily="49" charset="0"/>
              </a:rPr>
              <a:t>targetLanguage</a:t>
            </a:r>
            <a:r>
              <a:rPr lang="en-US" sz="1100" b="0" dirty="0">
                <a:solidFill>
                  <a:schemeClr val="bg1">
                    <a:lumMod val="50000"/>
                  </a:schemeClr>
                </a:solidFill>
                <a:effectLst/>
                <a:latin typeface="Consolas" panose="020B0609020204030204" pitchFamily="49" charset="0"/>
              </a:rPr>
              <a:t>}`)</a:t>
            </a:r>
          </a:p>
          <a:p>
            <a:br>
              <a:rPr lang="en-US" sz="1100" b="0" dirty="0">
                <a:solidFill>
                  <a:srgbClr val="000000"/>
                </a:solidFill>
                <a:effectLst/>
                <a:latin typeface="Consolas" panose="020B0609020204030204" pitchFamily="49" charset="0"/>
              </a:rPr>
            </a:br>
            <a:br>
              <a:rPr lang="en-US" sz="1100" b="0" dirty="0">
                <a:solidFill>
                  <a:srgbClr val="000000"/>
                </a:solidFill>
                <a:effectLst/>
                <a:latin typeface="Consolas" panose="020B0609020204030204" pitchFamily="49" charset="0"/>
              </a:rPr>
            </a:br>
            <a:r>
              <a:rPr lang="en-US" sz="1100" b="0" dirty="0">
                <a:solidFill>
                  <a:srgbClr val="000000"/>
                </a:solidFill>
                <a:effectLst/>
                <a:latin typeface="Consolas" panose="020B0609020204030204" pitchFamily="49" charset="0"/>
              </a:rPr>
              <a:t>  </a:t>
            </a:r>
            <a:r>
              <a:rPr lang="en-US" sz="1100" dirty="0">
                <a:solidFill>
                  <a:schemeClr val="bg1">
                    <a:lumMod val="50000"/>
                  </a:schemeClr>
                </a:solidFill>
                <a:latin typeface="Consolas" panose="020B0609020204030204" pitchFamily="49" charset="0"/>
              </a:rPr>
              <a:t>  await </a:t>
            </a:r>
            <a:r>
              <a:rPr lang="en-US" sz="1100" dirty="0" err="1">
                <a:solidFill>
                  <a:schemeClr val="bg1">
                    <a:lumMod val="50000"/>
                  </a:schemeClr>
                </a:solidFill>
                <a:latin typeface="Consolas" panose="020B0609020204030204" pitchFamily="49" charset="0"/>
              </a:rPr>
              <a:t>page.waitForSelector</a:t>
            </a:r>
            <a:r>
              <a:rPr lang="en-US" sz="1100" dirty="0">
                <a:solidFill>
                  <a:schemeClr val="bg1">
                    <a:lumMod val="50000"/>
                  </a:schemeClr>
                </a:solidFill>
                <a:latin typeface="Consolas" panose="020B0609020204030204" pitchFamily="49" charset="0"/>
              </a:rPr>
              <a:t>('</a:t>
            </a:r>
            <a:r>
              <a:rPr lang="en-US" sz="1100" dirty="0" err="1">
                <a:solidFill>
                  <a:schemeClr val="bg1">
                    <a:lumMod val="50000"/>
                  </a:schemeClr>
                </a:solidFill>
                <a:latin typeface="Consolas" panose="020B0609020204030204" pitchFamily="49" charset="0"/>
              </a:rPr>
              <a:t>textarea</a:t>
            </a:r>
            <a:r>
              <a:rPr lang="en-US" sz="1100" dirty="0">
                <a:solidFill>
                  <a:schemeClr val="bg1">
                    <a:lumMod val="50000"/>
                  </a:schemeClr>
                </a:solidFill>
                <a:latin typeface="Consolas" panose="020B0609020204030204" pitchFamily="49" charset="0"/>
              </a:rPr>
              <a:t>')</a:t>
            </a:r>
          </a:p>
          <a:p>
            <a:r>
              <a:rPr lang="en-US" sz="1100" b="0" dirty="0">
                <a:solidFill>
                  <a:srgbClr val="000000"/>
                </a:solidFill>
                <a:effectLst/>
                <a:latin typeface="Consolas" panose="020B0609020204030204" pitchFamily="49" charset="0"/>
              </a:rPr>
              <a:t>    </a:t>
            </a:r>
            <a:r>
              <a:rPr lang="en-US" sz="1100" b="0" dirty="0">
                <a:solidFill>
                  <a:srgbClr val="008000"/>
                </a:solidFill>
                <a:effectLst/>
                <a:latin typeface="Consolas" panose="020B0609020204030204" pitchFamily="49" charset="0"/>
              </a:rPr>
              <a:t>// set text to translate in the source </a:t>
            </a:r>
            <a:r>
              <a:rPr lang="en-US" sz="1100" b="0" dirty="0" err="1">
                <a:solidFill>
                  <a:srgbClr val="008000"/>
                </a:solidFill>
                <a:effectLst/>
                <a:latin typeface="Consolas" panose="020B0609020204030204" pitchFamily="49" charset="0"/>
              </a:rPr>
              <a:t>textarea</a:t>
            </a:r>
            <a:r>
              <a:rPr lang="en-US" sz="1100" b="0" dirty="0">
                <a:solidFill>
                  <a:srgbClr val="008000"/>
                </a:solidFill>
                <a:effectLst/>
                <a:latin typeface="Consolas" panose="020B0609020204030204" pitchFamily="49" charset="0"/>
              </a:rPr>
              <a:t>; note: if length of </a:t>
            </a:r>
            <a:r>
              <a:rPr lang="en-US" sz="1100" b="0" dirty="0" err="1">
                <a:solidFill>
                  <a:srgbClr val="008000"/>
                </a:solidFill>
                <a:effectLst/>
                <a:latin typeface="Consolas" panose="020B0609020204030204" pitchFamily="49" charset="0"/>
              </a:rPr>
              <a:t>sourceText</a:t>
            </a:r>
            <a:r>
              <a:rPr lang="en-US" sz="1100" b="0" dirty="0">
                <a:solidFill>
                  <a:srgbClr val="008000"/>
                </a:solidFill>
                <a:effectLst/>
                <a:latin typeface="Consolas" panose="020B0609020204030204" pitchFamily="49" charset="0"/>
              </a:rPr>
              <a:t> &gt; 5000, </a:t>
            </a:r>
            <a:br>
              <a:rPr lang="en-US" sz="1100" b="0" dirty="0">
                <a:solidFill>
                  <a:srgbClr val="008000"/>
                </a:solidFill>
                <a:effectLst/>
                <a:latin typeface="Consolas" panose="020B0609020204030204" pitchFamily="49" charset="0"/>
              </a:rPr>
            </a:br>
            <a:r>
              <a:rPr lang="en-US" sz="1100" b="0" dirty="0">
                <a:solidFill>
                  <a:srgbClr val="008000"/>
                </a:solidFill>
                <a:effectLst/>
                <a:latin typeface="Consolas" panose="020B0609020204030204" pitchFamily="49" charset="0"/>
              </a:rPr>
              <a:t>    // then we should process the </a:t>
            </a:r>
            <a:r>
              <a:rPr lang="en-US" sz="1100" b="0" dirty="0" err="1">
                <a:solidFill>
                  <a:srgbClr val="008000"/>
                </a:solidFill>
                <a:effectLst/>
                <a:latin typeface="Consolas" panose="020B0609020204030204" pitchFamily="49" charset="0"/>
              </a:rPr>
              <a:t>sourceText</a:t>
            </a:r>
            <a:r>
              <a:rPr lang="en-US" sz="1100" b="0" dirty="0">
                <a:solidFill>
                  <a:srgbClr val="008000"/>
                </a:solidFill>
                <a:effectLst/>
                <a:latin typeface="Consolas" panose="020B0609020204030204" pitchFamily="49" charset="0"/>
              </a:rPr>
              <a:t> in multiple (parallel processed) slices</a:t>
            </a:r>
            <a:endParaRPr lang="en-US" sz="1100" b="0" dirty="0">
              <a:solidFill>
                <a:srgbClr val="000000"/>
              </a:solidFill>
              <a:effectLst/>
              <a:latin typeface="Consolas" panose="020B0609020204030204" pitchFamily="49" charset="0"/>
            </a:endParaRPr>
          </a:p>
          <a:p>
            <a:r>
              <a:rPr lang="en-US" sz="1100" b="0" dirty="0">
                <a:solidFill>
                  <a:srgbClr val="000000"/>
                </a:solidFill>
                <a:effectLst/>
                <a:latin typeface="Consolas" panose="020B0609020204030204" pitchFamily="49" charset="0"/>
              </a:rPr>
              <a:t>    </a:t>
            </a:r>
            <a:r>
              <a:rPr lang="en-US" sz="1100" b="0" dirty="0">
                <a:solidFill>
                  <a:srgbClr val="0000FF"/>
                </a:solidFill>
                <a:effectLst/>
                <a:latin typeface="Consolas" panose="020B0609020204030204" pitchFamily="49" charset="0"/>
              </a:rPr>
              <a:t>await</a:t>
            </a:r>
            <a:r>
              <a:rPr lang="en-US" sz="1100" b="0" dirty="0">
                <a:solidFill>
                  <a:srgbClr val="000000"/>
                </a:solidFill>
                <a:effectLst/>
                <a:latin typeface="Consolas" panose="020B0609020204030204" pitchFamily="49" charset="0"/>
              </a:rPr>
              <a:t> </a:t>
            </a:r>
            <a:r>
              <a:rPr lang="en-US" sz="1100" b="0" dirty="0" err="1">
                <a:solidFill>
                  <a:srgbClr val="000000"/>
                </a:solidFill>
                <a:effectLst/>
                <a:latin typeface="Consolas" panose="020B0609020204030204" pitchFamily="49" charset="0"/>
              </a:rPr>
              <a:t>page.fill</a:t>
            </a:r>
            <a:r>
              <a:rPr lang="en-US" sz="1100" b="0" dirty="0">
                <a:solidFill>
                  <a:srgbClr val="000000"/>
                </a:solidFill>
                <a:effectLst/>
                <a:latin typeface="Consolas" panose="020B0609020204030204" pitchFamily="49" charset="0"/>
              </a:rPr>
              <a:t>(</a:t>
            </a:r>
            <a:r>
              <a:rPr lang="en-US" sz="1100" b="0" dirty="0">
                <a:solidFill>
                  <a:srgbClr val="A31515"/>
                </a:solidFill>
                <a:effectLst/>
                <a:latin typeface="Consolas" panose="020B0609020204030204" pitchFamily="49" charset="0"/>
              </a:rPr>
              <a:t>'</a:t>
            </a:r>
            <a:r>
              <a:rPr lang="en-US" sz="1100" b="0" dirty="0" err="1">
                <a:solidFill>
                  <a:srgbClr val="A31515"/>
                </a:solidFill>
                <a:effectLst/>
                <a:latin typeface="Consolas" panose="020B0609020204030204" pitchFamily="49" charset="0"/>
              </a:rPr>
              <a:t>textarea</a:t>
            </a:r>
            <a:r>
              <a:rPr lang="en-US" sz="1100" b="0" dirty="0">
                <a:solidFill>
                  <a:srgbClr val="A31515"/>
                </a:solidFill>
                <a:effectLst/>
                <a:latin typeface="Consolas" panose="020B0609020204030204" pitchFamily="49" charset="0"/>
              </a:rPr>
              <a:t>'</a:t>
            </a:r>
            <a:r>
              <a:rPr lang="en-US" sz="1100" b="0" dirty="0">
                <a:solidFill>
                  <a:srgbClr val="000000"/>
                </a:solidFill>
                <a:effectLst/>
                <a:latin typeface="Consolas" panose="020B0609020204030204" pitchFamily="49" charset="0"/>
              </a:rPr>
              <a:t>, </a:t>
            </a:r>
            <a:r>
              <a:rPr lang="en-US" sz="1100" b="0" dirty="0" err="1">
                <a:solidFill>
                  <a:srgbClr val="000000"/>
                </a:solidFill>
                <a:effectLst/>
                <a:latin typeface="Consolas" panose="020B0609020204030204" pitchFamily="49" charset="0"/>
              </a:rPr>
              <a:t>sourceText</a:t>
            </a:r>
            <a:r>
              <a:rPr lang="en-US" sz="1100" b="0" dirty="0">
                <a:solidFill>
                  <a:srgbClr val="000000"/>
                </a:solidFill>
                <a:effectLst/>
                <a:latin typeface="Consolas" panose="020B0609020204030204" pitchFamily="49" charset="0"/>
              </a:rPr>
              <a:t>);</a:t>
            </a:r>
          </a:p>
          <a:p>
            <a:r>
              <a:rPr lang="en-US" sz="1100" b="0" dirty="0">
                <a:solidFill>
                  <a:srgbClr val="000000"/>
                </a:solidFill>
                <a:effectLst/>
                <a:latin typeface="Consolas" panose="020B0609020204030204" pitchFamily="49" charset="0"/>
              </a:rPr>
              <a:t>    </a:t>
            </a:r>
            <a:r>
              <a:rPr lang="en-US" sz="1100" b="0" dirty="0">
                <a:solidFill>
                  <a:srgbClr val="008000"/>
                </a:solidFill>
                <a:effectLst/>
                <a:latin typeface="Consolas" panose="020B0609020204030204" pitchFamily="49" charset="0"/>
              </a:rPr>
              <a:t>// give Google Translate a little time to perform the translation</a:t>
            </a:r>
            <a:endParaRPr lang="en-US" sz="1100" b="0" dirty="0">
              <a:solidFill>
                <a:srgbClr val="000000"/>
              </a:solidFill>
              <a:effectLst/>
              <a:latin typeface="Consolas" panose="020B0609020204030204" pitchFamily="49" charset="0"/>
            </a:endParaRPr>
          </a:p>
          <a:p>
            <a:r>
              <a:rPr lang="en-US" sz="1100" b="0" dirty="0">
                <a:solidFill>
                  <a:srgbClr val="000000"/>
                </a:solidFill>
                <a:effectLst/>
                <a:latin typeface="Consolas" panose="020B0609020204030204" pitchFamily="49" charset="0"/>
              </a:rPr>
              <a:t>    </a:t>
            </a:r>
            <a:r>
              <a:rPr lang="en-US" sz="1100" b="0" dirty="0">
                <a:solidFill>
                  <a:srgbClr val="0000FF"/>
                </a:solidFill>
                <a:effectLst/>
                <a:latin typeface="Consolas" panose="020B0609020204030204" pitchFamily="49" charset="0"/>
              </a:rPr>
              <a:t>await</a:t>
            </a:r>
            <a:r>
              <a:rPr lang="en-US" sz="1100" b="0" dirty="0">
                <a:solidFill>
                  <a:srgbClr val="000000"/>
                </a:solidFill>
                <a:effectLst/>
                <a:latin typeface="Consolas" panose="020B0609020204030204" pitchFamily="49" charset="0"/>
              </a:rPr>
              <a:t> sleep(</a:t>
            </a:r>
            <a:r>
              <a:rPr lang="en-US" sz="1100" b="0" dirty="0">
                <a:solidFill>
                  <a:srgbClr val="098658"/>
                </a:solidFill>
                <a:effectLst/>
                <a:latin typeface="Consolas" panose="020B0609020204030204" pitchFamily="49" charset="0"/>
              </a:rPr>
              <a:t>800</a:t>
            </a:r>
            <a:r>
              <a:rPr lang="en-US" sz="1100" b="0" dirty="0">
                <a:solidFill>
                  <a:srgbClr val="000000"/>
                </a:solidFill>
                <a:effectLst/>
                <a:latin typeface="Consolas" panose="020B0609020204030204" pitchFamily="49" charset="0"/>
              </a:rPr>
              <a:t>)</a:t>
            </a:r>
            <a:br>
              <a:rPr lang="en-US" sz="1100" b="0" dirty="0">
                <a:solidFill>
                  <a:srgbClr val="000000"/>
                </a:solidFill>
                <a:effectLst/>
                <a:latin typeface="Consolas" panose="020B0609020204030204" pitchFamily="49" charset="0"/>
              </a:rPr>
            </a:br>
            <a:endParaRPr lang="en-US" sz="1100" b="0" dirty="0">
              <a:solidFill>
                <a:srgbClr val="000000"/>
              </a:solidFill>
              <a:effectLst/>
              <a:latin typeface="Consolas" panose="020B0609020204030204" pitchFamily="49" charset="0"/>
            </a:endParaRPr>
          </a:p>
          <a:p>
            <a:r>
              <a:rPr lang="en-US" sz="1100" b="0" dirty="0">
                <a:solidFill>
                  <a:srgbClr val="000000"/>
                </a:solidFill>
                <a:effectLst/>
                <a:latin typeface="Consolas" panose="020B0609020204030204" pitchFamily="49" charset="0"/>
              </a:rPr>
              <a:t>    </a:t>
            </a:r>
            <a:r>
              <a:rPr lang="en-US" sz="1100" b="0" dirty="0">
                <a:solidFill>
                  <a:srgbClr val="008000"/>
                </a:solidFill>
                <a:effectLst/>
                <a:latin typeface="Consolas" panose="020B0609020204030204" pitchFamily="49" charset="0"/>
              </a:rPr>
              <a:t>// get translations from target area (which consists of one or more spans): '.</a:t>
            </a:r>
            <a:r>
              <a:rPr lang="en-US" sz="1100" b="0" dirty="0" err="1">
                <a:solidFill>
                  <a:srgbClr val="008000"/>
                </a:solidFill>
                <a:effectLst/>
                <a:latin typeface="Consolas" panose="020B0609020204030204" pitchFamily="49" charset="0"/>
              </a:rPr>
              <a:t>VIiyi</a:t>
            </a:r>
            <a:r>
              <a:rPr lang="en-US" sz="1100" b="0" dirty="0">
                <a:solidFill>
                  <a:srgbClr val="008000"/>
                </a:solidFill>
                <a:effectLst/>
                <a:latin typeface="Consolas" panose="020B0609020204030204" pitchFamily="49" charset="0"/>
              </a:rPr>
              <a:t> &gt; span &gt; span'</a:t>
            </a:r>
            <a:endParaRPr lang="en-US" sz="1100" b="0" dirty="0">
              <a:solidFill>
                <a:srgbClr val="000000"/>
              </a:solidFill>
              <a:effectLst/>
              <a:latin typeface="Consolas" panose="020B0609020204030204" pitchFamily="49" charset="0"/>
            </a:endParaRPr>
          </a:p>
          <a:p>
            <a:r>
              <a:rPr lang="en-US" sz="1100" b="0" dirty="0">
                <a:solidFill>
                  <a:srgbClr val="000000"/>
                </a:solidFill>
                <a:effectLst/>
                <a:latin typeface="Consolas" panose="020B0609020204030204" pitchFamily="49" charset="0"/>
              </a:rPr>
              <a:t>    </a:t>
            </a:r>
            <a:r>
              <a:rPr lang="en-US" sz="1100" b="0" dirty="0">
                <a:solidFill>
                  <a:srgbClr val="0000FF"/>
                </a:solidFill>
                <a:effectLst/>
                <a:latin typeface="Consolas" panose="020B0609020204030204" pitchFamily="49" charset="0"/>
              </a:rPr>
              <a:t>const</a:t>
            </a:r>
            <a:r>
              <a:rPr lang="en-US" sz="1100" b="0" dirty="0">
                <a:solidFill>
                  <a:srgbClr val="000000"/>
                </a:solidFill>
                <a:effectLst/>
                <a:latin typeface="Consolas" panose="020B0609020204030204" pitchFamily="49" charset="0"/>
              </a:rPr>
              <a:t> </a:t>
            </a:r>
            <a:r>
              <a:rPr lang="en-US" sz="1100" b="0" dirty="0" err="1">
                <a:solidFill>
                  <a:srgbClr val="000000"/>
                </a:solidFill>
                <a:effectLst/>
                <a:latin typeface="Consolas" panose="020B0609020204030204" pitchFamily="49" charset="0"/>
              </a:rPr>
              <a:t>translatedLines</a:t>
            </a:r>
            <a:r>
              <a:rPr lang="en-US" sz="1100" b="0" dirty="0">
                <a:solidFill>
                  <a:srgbClr val="000000"/>
                </a:solidFill>
                <a:effectLst/>
                <a:latin typeface="Consolas" panose="020B0609020204030204" pitchFamily="49" charset="0"/>
              </a:rPr>
              <a:t> = </a:t>
            </a:r>
            <a:r>
              <a:rPr lang="en-US" sz="1100" b="0" dirty="0">
                <a:solidFill>
                  <a:srgbClr val="0000FF"/>
                </a:solidFill>
                <a:effectLst/>
                <a:latin typeface="Consolas" panose="020B0609020204030204" pitchFamily="49" charset="0"/>
              </a:rPr>
              <a:t>await</a:t>
            </a:r>
            <a:r>
              <a:rPr lang="en-US" sz="1100" b="0" dirty="0">
                <a:solidFill>
                  <a:srgbClr val="000000"/>
                </a:solidFill>
                <a:effectLst/>
                <a:latin typeface="Consolas" panose="020B0609020204030204" pitchFamily="49" charset="0"/>
              </a:rPr>
              <a:t> page.$$eval(</a:t>
            </a:r>
            <a:r>
              <a:rPr lang="en-US" sz="1100" b="0" dirty="0">
                <a:solidFill>
                  <a:srgbClr val="A31515"/>
                </a:solidFill>
                <a:effectLst/>
                <a:latin typeface="Consolas" panose="020B0609020204030204" pitchFamily="49" charset="0"/>
              </a:rPr>
              <a:t>".</a:t>
            </a:r>
            <a:r>
              <a:rPr lang="en-US" sz="1100" b="0" dirty="0" err="1">
                <a:solidFill>
                  <a:srgbClr val="A31515"/>
                </a:solidFill>
                <a:effectLst/>
                <a:latin typeface="Consolas" panose="020B0609020204030204" pitchFamily="49" charset="0"/>
              </a:rPr>
              <a:t>VIiyi</a:t>
            </a:r>
            <a:r>
              <a:rPr lang="en-US" sz="1100" b="0" dirty="0">
                <a:solidFill>
                  <a:srgbClr val="A31515"/>
                </a:solidFill>
                <a:effectLst/>
                <a:latin typeface="Consolas" panose="020B0609020204030204" pitchFamily="49" charset="0"/>
              </a:rPr>
              <a:t> &gt; span &gt; span"</a:t>
            </a:r>
            <a:r>
              <a:rPr lang="en-US" sz="1100" b="0" dirty="0">
                <a:solidFill>
                  <a:srgbClr val="000000"/>
                </a:solidFill>
                <a:effectLst/>
                <a:latin typeface="Consolas" panose="020B0609020204030204" pitchFamily="49" charset="0"/>
              </a:rPr>
              <a:t>, (spans) </a:t>
            </a:r>
            <a:r>
              <a:rPr lang="en-US" sz="1100" b="0" dirty="0">
                <a:solidFill>
                  <a:srgbClr val="0000FF"/>
                </a:solidFill>
                <a:effectLst/>
                <a:latin typeface="Consolas" panose="020B0609020204030204" pitchFamily="49" charset="0"/>
              </a:rPr>
              <a:t>=&gt;</a:t>
            </a:r>
            <a:r>
              <a:rPr lang="en-US" sz="1100" b="0" dirty="0">
                <a:solidFill>
                  <a:srgbClr val="000000"/>
                </a:solidFill>
                <a:effectLst/>
                <a:latin typeface="Consolas" panose="020B0609020204030204" pitchFamily="49" charset="0"/>
              </a:rPr>
              <a:t> {</a:t>
            </a:r>
          </a:p>
          <a:p>
            <a:r>
              <a:rPr lang="en-US" sz="1100" b="0" dirty="0">
                <a:solidFill>
                  <a:srgbClr val="000000"/>
                </a:solidFill>
                <a:effectLst/>
                <a:latin typeface="Consolas" panose="020B0609020204030204" pitchFamily="49" charset="0"/>
              </a:rPr>
              <a:t>        </a:t>
            </a:r>
            <a:r>
              <a:rPr lang="en-US" sz="1100" b="0" dirty="0">
                <a:solidFill>
                  <a:srgbClr val="0000FF"/>
                </a:solidFill>
                <a:effectLst/>
                <a:latin typeface="Consolas" panose="020B0609020204030204" pitchFamily="49" charset="0"/>
              </a:rPr>
              <a:t>return</a:t>
            </a:r>
            <a:r>
              <a:rPr lang="en-US" sz="1100" b="0" dirty="0">
                <a:solidFill>
                  <a:srgbClr val="000000"/>
                </a:solidFill>
                <a:effectLst/>
                <a:latin typeface="Consolas" panose="020B0609020204030204" pitchFamily="49" charset="0"/>
              </a:rPr>
              <a:t> </a:t>
            </a:r>
            <a:r>
              <a:rPr lang="en-US" sz="1100" b="0" dirty="0" err="1">
                <a:solidFill>
                  <a:srgbClr val="000000"/>
                </a:solidFill>
                <a:effectLst/>
                <a:latin typeface="Consolas" panose="020B0609020204030204" pitchFamily="49" charset="0"/>
              </a:rPr>
              <a:t>spans.map</a:t>
            </a:r>
            <a:r>
              <a:rPr lang="en-US" sz="1100" b="0" dirty="0">
                <a:solidFill>
                  <a:srgbClr val="000000"/>
                </a:solidFill>
                <a:effectLst/>
                <a:latin typeface="Consolas" panose="020B0609020204030204" pitchFamily="49" charset="0"/>
              </a:rPr>
              <a:t>(span </a:t>
            </a:r>
            <a:r>
              <a:rPr lang="en-US" sz="1100" b="0" dirty="0">
                <a:solidFill>
                  <a:srgbClr val="0000FF"/>
                </a:solidFill>
                <a:effectLst/>
                <a:latin typeface="Consolas" panose="020B0609020204030204" pitchFamily="49" charset="0"/>
              </a:rPr>
              <a:t>=&gt;</a:t>
            </a:r>
            <a:r>
              <a:rPr lang="en-US" sz="1100" b="0" dirty="0">
                <a:solidFill>
                  <a:srgbClr val="000000"/>
                </a:solidFill>
                <a:effectLst/>
                <a:latin typeface="Consolas" panose="020B0609020204030204" pitchFamily="49" charset="0"/>
              </a:rPr>
              <a:t> </a:t>
            </a:r>
            <a:r>
              <a:rPr lang="en-US" sz="1100" b="0" dirty="0" err="1">
                <a:solidFill>
                  <a:srgbClr val="000000"/>
                </a:solidFill>
                <a:effectLst/>
                <a:latin typeface="Consolas" panose="020B0609020204030204" pitchFamily="49" charset="0"/>
              </a:rPr>
              <a:t>span.innerText</a:t>
            </a:r>
            <a:r>
              <a:rPr lang="en-US" sz="1100" b="0" dirty="0">
                <a:solidFill>
                  <a:srgbClr val="000000"/>
                </a:solidFill>
                <a:effectLst/>
                <a:latin typeface="Consolas" panose="020B0609020204030204" pitchFamily="49" charset="0"/>
              </a:rPr>
              <a:t>); });</a:t>
            </a:r>
          </a:p>
          <a:p>
            <a:br>
              <a:rPr lang="en-US" sz="1100" b="0" dirty="0">
                <a:solidFill>
                  <a:srgbClr val="000000"/>
                </a:solidFill>
                <a:effectLst/>
                <a:latin typeface="Consolas" panose="020B0609020204030204" pitchFamily="49" charset="0"/>
              </a:rPr>
            </a:br>
            <a:r>
              <a:rPr lang="en-US" sz="1100" b="0" dirty="0">
                <a:solidFill>
                  <a:srgbClr val="000000"/>
                </a:solidFill>
                <a:effectLst/>
                <a:latin typeface="Consolas" panose="020B0609020204030204" pitchFamily="49" charset="0"/>
              </a:rPr>
              <a:t>    </a:t>
            </a:r>
            <a:r>
              <a:rPr lang="en-US" sz="1100" b="0" dirty="0">
                <a:solidFill>
                  <a:srgbClr val="008000"/>
                </a:solidFill>
                <a:effectLst/>
                <a:latin typeface="Consolas" panose="020B0609020204030204" pitchFamily="49" charset="0"/>
              </a:rPr>
              <a:t>// concatenate the individual lines to a single string</a:t>
            </a:r>
            <a:endParaRPr lang="en-US" sz="1100" b="0" dirty="0">
              <a:solidFill>
                <a:srgbClr val="000000"/>
              </a:solidFill>
              <a:effectLst/>
              <a:latin typeface="Consolas" panose="020B0609020204030204" pitchFamily="49" charset="0"/>
            </a:endParaRPr>
          </a:p>
          <a:p>
            <a:r>
              <a:rPr lang="en-US" sz="1100" b="0" dirty="0">
                <a:solidFill>
                  <a:srgbClr val="000000"/>
                </a:solidFill>
                <a:effectLst/>
                <a:latin typeface="Consolas" panose="020B0609020204030204" pitchFamily="49" charset="0"/>
              </a:rPr>
              <a:t>    </a:t>
            </a:r>
            <a:r>
              <a:rPr lang="en-US" sz="1100" b="0" dirty="0">
                <a:solidFill>
                  <a:srgbClr val="0000FF"/>
                </a:solidFill>
                <a:effectLst/>
                <a:latin typeface="Consolas" panose="020B0609020204030204" pitchFamily="49" charset="0"/>
              </a:rPr>
              <a:t>const</a:t>
            </a:r>
            <a:r>
              <a:rPr lang="en-US" sz="1100" b="0" dirty="0">
                <a:solidFill>
                  <a:srgbClr val="000000"/>
                </a:solidFill>
                <a:effectLst/>
                <a:latin typeface="Consolas" panose="020B0609020204030204" pitchFamily="49" charset="0"/>
              </a:rPr>
              <a:t> translation = </a:t>
            </a:r>
            <a:r>
              <a:rPr lang="en-US" sz="1100" b="0" dirty="0" err="1">
                <a:solidFill>
                  <a:srgbClr val="000000"/>
                </a:solidFill>
                <a:effectLst/>
                <a:latin typeface="Consolas" panose="020B0609020204030204" pitchFamily="49" charset="0"/>
              </a:rPr>
              <a:t>translatedLines.reduce</a:t>
            </a:r>
            <a:r>
              <a:rPr lang="en-US" sz="1100" b="0" dirty="0">
                <a:solidFill>
                  <a:srgbClr val="000000"/>
                </a:solidFill>
                <a:effectLst/>
                <a:latin typeface="Consolas" panose="020B0609020204030204" pitchFamily="49" charset="0"/>
              </a:rPr>
              <a:t>((accumulator, line) </a:t>
            </a:r>
            <a:r>
              <a:rPr lang="en-US" sz="1100" b="0" dirty="0">
                <a:solidFill>
                  <a:srgbClr val="0000FF"/>
                </a:solidFill>
                <a:effectLst/>
                <a:latin typeface="Consolas" panose="020B0609020204030204" pitchFamily="49" charset="0"/>
              </a:rPr>
              <a:t>=&gt;</a:t>
            </a:r>
            <a:r>
              <a:rPr lang="en-US" sz="1100" b="0" dirty="0">
                <a:solidFill>
                  <a:srgbClr val="000000"/>
                </a:solidFill>
                <a:effectLst/>
                <a:latin typeface="Consolas" panose="020B0609020204030204" pitchFamily="49" charset="0"/>
              </a:rPr>
              <a:t> accumulator + line)</a:t>
            </a:r>
          </a:p>
          <a:p>
            <a:r>
              <a:rPr lang="en-US" sz="1100" b="0" dirty="0">
                <a:solidFill>
                  <a:srgbClr val="000000"/>
                </a:solidFill>
                <a:effectLst/>
                <a:latin typeface="Consolas" panose="020B0609020204030204" pitchFamily="49" charset="0"/>
              </a:rPr>
              <a:t>    </a:t>
            </a:r>
            <a:r>
              <a:rPr lang="en-US" sz="1100" b="0" dirty="0">
                <a:solidFill>
                  <a:srgbClr val="0000FF"/>
                </a:solidFill>
                <a:effectLst/>
                <a:latin typeface="Consolas" panose="020B0609020204030204" pitchFamily="49" charset="0"/>
              </a:rPr>
              <a:t>await</a:t>
            </a:r>
            <a:r>
              <a:rPr lang="en-US" sz="1100" b="0" dirty="0">
                <a:solidFill>
                  <a:srgbClr val="000000"/>
                </a:solidFill>
                <a:effectLst/>
                <a:latin typeface="Consolas" panose="020B0609020204030204" pitchFamily="49" charset="0"/>
              </a:rPr>
              <a:t> </a:t>
            </a:r>
            <a:r>
              <a:rPr lang="en-US" sz="1100" b="0" dirty="0" err="1">
                <a:solidFill>
                  <a:srgbClr val="000000"/>
                </a:solidFill>
                <a:effectLst/>
                <a:latin typeface="Consolas" panose="020B0609020204030204" pitchFamily="49" charset="0"/>
              </a:rPr>
              <a:t>browser.close</a:t>
            </a:r>
            <a:r>
              <a:rPr lang="en-US" sz="1100" b="0" dirty="0">
                <a:solidFill>
                  <a:srgbClr val="000000"/>
                </a:solidFill>
                <a:effectLst/>
                <a:latin typeface="Consolas" panose="020B0609020204030204" pitchFamily="49" charset="0"/>
              </a:rPr>
              <a:t>()</a:t>
            </a:r>
          </a:p>
          <a:p>
            <a:r>
              <a:rPr lang="en-US" sz="1100" b="0" dirty="0">
                <a:solidFill>
                  <a:srgbClr val="000000"/>
                </a:solidFill>
                <a:effectLst/>
                <a:latin typeface="Consolas" panose="020B0609020204030204" pitchFamily="49" charset="0"/>
              </a:rPr>
              <a:t>    </a:t>
            </a:r>
            <a:r>
              <a:rPr lang="en-US" sz="1100" b="0" dirty="0">
                <a:solidFill>
                  <a:srgbClr val="0000FF"/>
                </a:solidFill>
                <a:effectLst/>
                <a:latin typeface="Consolas" panose="020B0609020204030204" pitchFamily="49" charset="0"/>
              </a:rPr>
              <a:t>return</a:t>
            </a:r>
            <a:r>
              <a:rPr lang="en-US" sz="1100" b="0" dirty="0">
                <a:solidFill>
                  <a:srgbClr val="000000"/>
                </a:solidFill>
                <a:effectLst/>
                <a:latin typeface="Consolas" panose="020B0609020204030204" pitchFamily="49" charset="0"/>
              </a:rPr>
              <a:t> translation</a:t>
            </a:r>
          </a:p>
          <a:p>
            <a:r>
              <a:rPr lang="en-US" sz="1100" b="0" dirty="0">
                <a:solidFill>
                  <a:srgbClr val="000000"/>
                </a:solidFill>
                <a:effectLst/>
                <a:latin typeface="Consolas" panose="020B0609020204030204" pitchFamily="49" charset="0"/>
              </a:rPr>
              <a:t>}</a:t>
            </a:r>
          </a:p>
        </p:txBody>
      </p:sp>
      <p:cxnSp>
        <p:nvCxnSpPr>
          <p:cNvPr id="5" name="Straight Arrow Connector 4">
            <a:extLst>
              <a:ext uri="{FF2B5EF4-FFF2-40B4-BE49-F238E27FC236}">
                <a16:creationId xmlns:a16="http://schemas.microsoft.com/office/drawing/2014/main" id="{D7B3C4BA-07A0-4480-A373-222AB7D2DC26}"/>
              </a:ext>
            </a:extLst>
          </p:cNvPr>
          <p:cNvCxnSpPr/>
          <p:nvPr/>
        </p:nvCxnSpPr>
        <p:spPr>
          <a:xfrm>
            <a:off x="2766060" y="937260"/>
            <a:ext cx="617220" cy="1752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2172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125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6">
                                            <p:txEl>
                                              <p:pRg st="11" end="11"/>
                                            </p:txEl>
                                          </p:spTgt>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6">
                                            <p:txEl>
                                              <p:pRg st="12" end="12"/>
                                            </p:txEl>
                                          </p:spTgt>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6">
                                            <p:txEl>
                                              <p:pRg st="13" end="13"/>
                                            </p:txEl>
                                          </p:spTgt>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6">
                                            <p:txEl>
                                              <p:pRg st="14" end="14"/>
                                            </p:txEl>
                                          </p:spTgt>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6">
                                            <p:txEl>
                                              <p:pRg st="15" end="15"/>
                                            </p:txEl>
                                          </p:spTgt>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6">
                                            <p:txEl>
                                              <p:pRg st="16" end="16"/>
                                            </p:txEl>
                                          </p:spTgt>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6">
                                            <p:txEl>
                                              <p:pRg st="17" end="1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998B4-9FF2-4905-A9A9-9FFF06AA7851}"/>
              </a:ext>
            </a:extLst>
          </p:cNvPr>
          <p:cNvSpPr>
            <a:spLocks noGrp="1"/>
          </p:cNvSpPr>
          <p:nvPr>
            <p:ph type="title"/>
          </p:nvPr>
        </p:nvSpPr>
        <p:spPr/>
        <p:txBody>
          <a:bodyPr/>
          <a:lstStyle/>
          <a:p>
            <a:r>
              <a:rPr lang="en-US" dirty="0"/>
              <a:t>Selector</a:t>
            </a:r>
          </a:p>
        </p:txBody>
      </p:sp>
      <p:sp>
        <p:nvSpPr>
          <p:cNvPr id="3" name="Content Placeholder 2">
            <a:extLst>
              <a:ext uri="{FF2B5EF4-FFF2-40B4-BE49-F238E27FC236}">
                <a16:creationId xmlns:a16="http://schemas.microsoft.com/office/drawing/2014/main" id="{EF9B075F-1706-43D7-A3E4-61D635CFA6B2}"/>
              </a:ext>
            </a:extLst>
          </p:cNvPr>
          <p:cNvSpPr>
            <a:spLocks noGrp="1"/>
          </p:cNvSpPr>
          <p:nvPr>
            <p:ph idx="1"/>
          </p:nvPr>
        </p:nvSpPr>
        <p:spPr>
          <a:xfrm>
            <a:off x="720002" y="936000"/>
            <a:ext cx="7962889" cy="3780000"/>
          </a:xfrm>
        </p:spPr>
        <p:txBody>
          <a:bodyPr/>
          <a:lstStyle/>
          <a:p>
            <a:r>
              <a:rPr lang="en-US" dirty="0"/>
              <a:t>Interaction with forms, fields, buttons, links, text areas, headings, images, …</a:t>
            </a:r>
          </a:p>
          <a:p>
            <a:pPr lvl="1"/>
            <a:r>
              <a:rPr lang="en-US" dirty="0"/>
              <a:t>actions: </a:t>
            </a:r>
            <a:r>
              <a:rPr lang="en-US" i="1" dirty="0"/>
              <a:t>read content, fill, type, hover, click (&amp; double click), scroll into view, wait for, tap</a:t>
            </a:r>
          </a:p>
          <a:p>
            <a:r>
              <a:rPr lang="en-US" dirty="0"/>
              <a:t>Selectors are expressions to locate, manipulate or get a handle on a page element</a:t>
            </a:r>
          </a:p>
          <a:p>
            <a:r>
              <a:rPr lang="en-US" dirty="0"/>
              <a:t>Types of selectors:</a:t>
            </a:r>
          </a:p>
          <a:p>
            <a:pPr lvl="1"/>
            <a:r>
              <a:rPr lang="en-US" dirty="0"/>
              <a:t>text:  </a:t>
            </a:r>
            <a:r>
              <a:rPr lang="en-US" dirty="0" err="1">
                <a:latin typeface="Lucida Sans Typewriter" panose="020B0509030504030204" pitchFamily="49" charset="0"/>
              </a:rPr>
              <a:t>page.click</a:t>
            </a:r>
            <a:r>
              <a:rPr lang="en-US" dirty="0">
                <a:latin typeface="Lucida Sans Typewriter" panose="020B0509030504030204" pitchFamily="49" charset="0"/>
              </a:rPr>
              <a:t>('text=Login')</a:t>
            </a:r>
          </a:p>
          <a:p>
            <a:pPr lvl="1"/>
            <a:r>
              <a:rPr lang="en-US" dirty="0" err="1"/>
              <a:t>css</a:t>
            </a:r>
            <a:r>
              <a:rPr lang="en-US" dirty="0"/>
              <a:t>:  </a:t>
            </a:r>
            <a:r>
              <a:rPr lang="en-US" dirty="0">
                <a:latin typeface="Lucida Sans Typewriter" panose="020B0509030504030204" pitchFamily="49" charset="0"/>
              </a:rPr>
              <a:t>const </a:t>
            </a:r>
            <a:r>
              <a:rPr lang="en-US" dirty="0" err="1">
                <a:latin typeface="Lucida Sans Typewriter" panose="020B0509030504030204" pitchFamily="49" charset="0"/>
              </a:rPr>
              <a:t>buttonHandle</a:t>
            </a:r>
            <a:r>
              <a:rPr lang="en-US" dirty="0">
                <a:latin typeface="Lucida Sans Typewriter" panose="020B0509030504030204" pitchFamily="49" charset="0"/>
              </a:rPr>
              <a:t> = page.$('</a:t>
            </a:r>
            <a:r>
              <a:rPr lang="en-US" dirty="0" err="1">
                <a:latin typeface="Lucida Sans Typewriter" panose="020B0509030504030204" pitchFamily="49" charset="0"/>
              </a:rPr>
              <a:t>span.submit</a:t>
            </a:r>
            <a:r>
              <a:rPr lang="en-US" dirty="0">
                <a:latin typeface="Lucida Sans Typewriter" panose="020B0509030504030204" pitchFamily="49" charset="0"/>
              </a:rPr>
              <a:t> &gt; button')</a:t>
            </a:r>
          </a:p>
          <a:p>
            <a:pPr lvl="1"/>
            <a:r>
              <a:rPr lang="en-US" dirty="0" err="1"/>
              <a:t>xpath</a:t>
            </a:r>
            <a:r>
              <a:rPr lang="en-US" dirty="0"/>
              <a:t>: </a:t>
            </a:r>
            <a:r>
              <a:rPr lang="en-US" dirty="0">
                <a:latin typeface="Lucida Sans Typewriter" panose="020B0509030504030204" pitchFamily="49" charset="0"/>
              </a:rPr>
              <a:t>const title = </a:t>
            </a:r>
            <a:r>
              <a:rPr lang="en-US" dirty="0" err="1">
                <a:latin typeface="Lucida Sans Typewriter" panose="020B0509030504030204" pitchFamily="49" charset="0"/>
              </a:rPr>
              <a:t>page.textContent</a:t>
            </a:r>
            <a:r>
              <a:rPr lang="en-US" dirty="0">
                <a:latin typeface="Lucida Sans Typewriter" panose="020B0509030504030204" pitchFamily="49" charset="0"/>
              </a:rPr>
              <a:t>('</a:t>
            </a:r>
            <a:r>
              <a:rPr lang="en-US" dirty="0" err="1">
                <a:latin typeface="Lucida Sans Typewriter" panose="020B0509030504030204" pitchFamily="49" charset="0"/>
              </a:rPr>
              <a:t>xpath</a:t>
            </a:r>
            <a:r>
              <a:rPr lang="en-US" dirty="0">
                <a:latin typeface="Lucida Sans Typewriter" panose="020B0509030504030204" pitchFamily="49" charset="0"/>
              </a:rPr>
              <a:t>=//html/body/h1[0]')</a:t>
            </a:r>
            <a:endParaRPr lang="en-US" dirty="0"/>
          </a:p>
          <a:p>
            <a:r>
              <a:rPr lang="en-US" dirty="0"/>
              <a:t>Selectors “pierce” open shadow DOM – for </a:t>
            </a:r>
            <a:r>
              <a:rPr lang="en-US" dirty="0" err="1"/>
              <a:t>WebComponents</a:t>
            </a:r>
            <a:r>
              <a:rPr lang="en-US" dirty="0"/>
              <a:t> – but not iframes</a:t>
            </a:r>
          </a:p>
          <a:p>
            <a:r>
              <a:rPr lang="en-US" dirty="0"/>
              <a:t>Selectors can return multiple elements</a:t>
            </a:r>
          </a:p>
          <a:p>
            <a:pPr lvl="1"/>
            <a:r>
              <a:rPr lang="en-US" dirty="0"/>
              <a:t>operations act on first</a:t>
            </a:r>
          </a:p>
          <a:p>
            <a:pPr lvl="1"/>
            <a:r>
              <a:rPr lang="en-US" dirty="0"/>
              <a:t>page.$$ returns an array of all matching DOM elements</a:t>
            </a:r>
          </a:p>
          <a:p>
            <a:pPr lvl="1"/>
            <a:endParaRPr lang="en-US" dirty="0"/>
          </a:p>
        </p:txBody>
      </p:sp>
      <p:sp>
        <p:nvSpPr>
          <p:cNvPr id="4" name="Footer Placeholder 3">
            <a:extLst>
              <a:ext uri="{FF2B5EF4-FFF2-40B4-BE49-F238E27FC236}">
                <a16:creationId xmlns:a16="http://schemas.microsoft.com/office/drawing/2014/main" id="{CE8DB83D-D9F1-4AE9-812F-7CF266DA26C3}"/>
              </a:ext>
            </a:extLst>
          </p:cNvPr>
          <p:cNvSpPr>
            <a:spLocks noGrp="1"/>
          </p:cNvSpPr>
          <p:nvPr>
            <p:ph type="ftr" sz="quarter" idx="11"/>
          </p:nvPr>
        </p:nvSpPr>
        <p:spPr/>
        <p:txBody>
          <a:bodyPr/>
          <a:lstStyle/>
          <a:p>
            <a:r>
              <a:rPr lang="en-US"/>
              <a:t>MeetUp January 2021 | Playwright browser automation</a:t>
            </a:r>
            <a:endParaRPr lang="nl-NL"/>
          </a:p>
        </p:txBody>
      </p:sp>
    </p:spTree>
    <p:extLst>
      <p:ext uri="{BB962C8B-B14F-4D97-AF65-F5344CB8AC3E}">
        <p14:creationId xmlns:p14="http://schemas.microsoft.com/office/powerpoint/2010/main" val="391569376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770D54-2906-4AAC-B42D-2A259F573D4D}"/>
              </a:ext>
            </a:extLst>
          </p:cNvPr>
          <p:cNvSpPr>
            <a:spLocks noGrp="1"/>
          </p:cNvSpPr>
          <p:nvPr>
            <p:ph type="title"/>
          </p:nvPr>
        </p:nvSpPr>
        <p:spPr/>
        <p:txBody>
          <a:bodyPr/>
          <a:lstStyle/>
          <a:p>
            <a:r>
              <a:rPr lang="en-US" dirty="0"/>
              <a:t>Locating DOM Elements</a:t>
            </a:r>
          </a:p>
        </p:txBody>
      </p:sp>
      <p:sp>
        <p:nvSpPr>
          <p:cNvPr id="3" name="Content Placeholder 2">
            <a:extLst>
              <a:ext uri="{FF2B5EF4-FFF2-40B4-BE49-F238E27FC236}">
                <a16:creationId xmlns:a16="http://schemas.microsoft.com/office/drawing/2014/main" id="{F9FAF94F-A3B0-48BA-81D4-827DB6425128}"/>
              </a:ext>
            </a:extLst>
          </p:cNvPr>
          <p:cNvSpPr>
            <a:spLocks noGrp="1"/>
          </p:cNvSpPr>
          <p:nvPr>
            <p:ph idx="1"/>
          </p:nvPr>
        </p:nvSpPr>
        <p:spPr/>
        <p:txBody>
          <a:bodyPr/>
          <a:lstStyle/>
          <a:p>
            <a:r>
              <a:rPr lang="en-US" dirty="0"/>
              <a:t>CTRL + Shift + I – Browser Developer Tools</a:t>
            </a:r>
          </a:p>
          <a:p>
            <a:r>
              <a:rPr lang="en-US" dirty="0"/>
              <a:t>Inspect</a:t>
            </a:r>
          </a:p>
          <a:p>
            <a:r>
              <a:rPr lang="en-US" dirty="0"/>
              <a:t>Console: $(‘selector’)</a:t>
            </a:r>
          </a:p>
        </p:txBody>
      </p:sp>
      <p:sp>
        <p:nvSpPr>
          <p:cNvPr id="4" name="Footer Placeholder 3">
            <a:extLst>
              <a:ext uri="{FF2B5EF4-FFF2-40B4-BE49-F238E27FC236}">
                <a16:creationId xmlns:a16="http://schemas.microsoft.com/office/drawing/2014/main" id="{95744A09-D665-4F75-BBC7-F2A196423D83}"/>
              </a:ext>
            </a:extLst>
          </p:cNvPr>
          <p:cNvSpPr>
            <a:spLocks noGrp="1"/>
          </p:cNvSpPr>
          <p:nvPr>
            <p:ph type="ftr" sz="quarter" idx="11"/>
          </p:nvPr>
        </p:nvSpPr>
        <p:spPr/>
        <p:txBody>
          <a:bodyPr/>
          <a:lstStyle/>
          <a:p>
            <a:r>
              <a:rPr lang="en-US"/>
              <a:t>MeetUp January 2021 | Playwright browser automation</a:t>
            </a:r>
            <a:endParaRPr lang="nl-NL"/>
          </a:p>
        </p:txBody>
      </p:sp>
      <p:pic>
        <p:nvPicPr>
          <p:cNvPr id="5" name="Picture 4">
            <a:extLst>
              <a:ext uri="{FF2B5EF4-FFF2-40B4-BE49-F238E27FC236}">
                <a16:creationId xmlns:a16="http://schemas.microsoft.com/office/drawing/2014/main" id="{A0C736AF-4D58-4735-AAAB-F0E73276721C}"/>
              </a:ext>
            </a:extLst>
          </p:cNvPr>
          <p:cNvPicPr>
            <a:picLocks noChangeAspect="1"/>
          </p:cNvPicPr>
          <p:nvPr/>
        </p:nvPicPr>
        <p:blipFill>
          <a:blip r:embed="rId2"/>
          <a:stretch>
            <a:fillRect/>
          </a:stretch>
        </p:blipFill>
        <p:spPr>
          <a:xfrm>
            <a:off x="903167" y="1821340"/>
            <a:ext cx="2731661" cy="3034160"/>
          </a:xfrm>
          <a:prstGeom prst="rect">
            <a:avLst/>
          </a:prstGeom>
          <a:ln>
            <a:noFill/>
          </a:ln>
          <a:effectLst>
            <a:outerShdw blurRad="292100" dist="139700" dir="2700000" algn="tl" rotWithShape="0">
              <a:srgbClr val="333333">
                <a:alpha val="65000"/>
              </a:srgbClr>
            </a:outerShdw>
          </a:effectLst>
        </p:spPr>
      </p:pic>
      <p:pic>
        <p:nvPicPr>
          <p:cNvPr id="7" name="Snagit_SNG841">
            <a:extLst>
              <a:ext uri="{FF2B5EF4-FFF2-40B4-BE49-F238E27FC236}">
                <a16:creationId xmlns:a16="http://schemas.microsoft.com/office/drawing/2014/main" id="{948CD477-8EAD-49FE-8B82-686363C4E6AB}"/>
              </a:ext>
            </a:extLst>
          </p:cNvPr>
          <p:cNvPicPr>
            <a:picLocks noChangeAspect="1"/>
          </p:cNvPicPr>
          <p:nvPr/>
        </p:nvPicPr>
        <p:blipFill>
          <a:blip r:embed="rId3"/>
          <a:stretch>
            <a:fillRect/>
          </a:stretch>
        </p:blipFill>
        <p:spPr>
          <a:xfrm>
            <a:off x="5122997" y="144001"/>
            <a:ext cx="3583475" cy="2690450"/>
          </a:xfrm>
          <a:prstGeom prst="rect">
            <a:avLst/>
          </a:prstGeom>
        </p:spPr>
      </p:pic>
      <p:cxnSp>
        <p:nvCxnSpPr>
          <p:cNvPr id="13" name="Straight Arrow Connector 12">
            <a:extLst>
              <a:ext uri="{FF2B5EF4-FFF2-40B4-BE49-F238E27FC236}">
                <a16:creationId xmlns:a16="http://schemas.microsoft.com/office/drawing/2014/main" id="{D42F06E6-306A-457F-822A-CD2299A64F23}"/>
              </a:ext>
            </a:extLst>
          </p:cNvPr>
          <p:cNvCxnSpPr/>
          <p:nvPr/>
        </p:nvCxnSpPr>
        <p:spPr>
          <a:xfrm flipV="1">
            <a:off x="3462215" y="1328615"/>
            <a:ext cx="1789723" cy="33873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11C8E9BC-5836-4170-8DDA-6C9EE12A0562}"/>
              </a:ext>
            </a:extLst>
          </p:cNvPr>
          <p:cNvPicPr>
            <a:picLocks noChangeAspect="1"/>
          </p:cNvPicPr>
          <p:nvPr/>
        </p:nvPicPr>
        <p:blipFill>
          <a:blip r:embed="rId4"/>
          <a:stretch>
            <a:fillRect/>
          </a:stretch>
        </p:blipFill>
        <p:spPr>
          <a:xfrm>
            <a:off x="4125280" y="3406739"/>
            <a:ext cx="4854098" cy="1448761"/>
          </a:xfrm>
          <a:prstGeom prst="rect">
            <a:avLst/>
          </a:prstGeom>
        </p:spPr>
      </p:pic>
    </p:spTree>
    <p:extLst>
      <p:ext uri="{BB962C8B-B14F-4D97-AF65-F5344CB8AC3E}">
        <p14:creationId xmlns:p14="http://schemas.microsoft.com/office/powerpoint/2010/main" val="93833929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6A8B2E-1575-426E-8CFC-9EC4F15D329E}"/>
              </a:ext>
            </a:extLst>
          </p:cNvPr>
          <p:cNvSpPr>
            <a:spLocks noGrp="1"/>
          </p:cNvSpPr>
          <p:nvPr>
            <p:ph type="title"/>
          </p:nvPr>
        </p:nvSpPr>
        <p:spPr/>
        <p:txBody>
          <a:bodyPr/>
          <a:lstStyle/>
          <a:p>
            <a:r>
              <a:rPr lang="en-US" dirty="0"/>
              <a:t>Two JavaScript Contexts</a:t>
            </a:r>
          </a:p>
        </p:txBody>
      </p:sp>
      <p:sp>
        <p:nvSpPr>
          <p:cNvPr id="4" name="Footer Placeholder 3">
            <a:extLst>
              <a:ext uri="{FF2B5EF4-FFF2-40B4-BE49-F238E27FC236}">
                <a16:creationId xmlns:a16="http://schemas.microsoft.com/office/drawing/2014/main" id="{A36D3E84-C678-4D74-892D-5ED1B9C56B56}"/>
              </a:ext>
            </a:extLst>
          </p:cNvPr>
          <p:cNvSpPr>
            <a:spLocks noGrp="1"/>
          </p:cNvSpPr>
          <p:nvPr>
            <p:ph type="ftr" sz="quarter" idx="11"/>
          </p:nvPr>
        </p:nvSpPr>
        <p:spPr/>
        <p:txBody>
          <a:bodyPr/>
          <a:lstStyle/>
          <a:p>
            <a:r>
              <a:rPr lang="en-US"/>
              <a:t>MeetUp January 2021 | Playwright browser automation</a:t>
            </a:r>
            <a:endParaRPr lang="nl-NL"/>
          </a:p>
        </p:txBody>
      </p:sp>
      <p:pic>
        <p:nvPicPr>
          <p:cNvPr id="5" name="Picture 2">
            <a:extLst>
              <a:ext uri="{FF2B5EF4-FFF2-40B4-BE49-F238E27FC236}">
                <a16:creationId xmlns:a16="http://schemas.microsoft.com/office/drawing/2014/main" id="{5427BCE6-EFB2-44E3-ACA8-AE53EE9D57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8320" y="1165592"/>
            <a:ext cx="1385233" cy="76349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Chromium (web browser) - Wikipedia">
            <a:extLst>
              <a:ext uri="{FF2B5EF4-FFF2-40B4-BE49-F238E27FC236}">
                <a16:creationId xmlns:a16="http://schemas.microsoft.com/office/drawing/2014/main" id="{3C13EC94-6389-4AFA-B626-7BFFA0A822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22925" y="1025382"/>
            <a:ext cx="1429817" cy="1288390"/>
          </a:xfrm>
          <a:prstGeom prst="rect">
            <a:avLst/>
          </a:prstGeom>
          <a:noFill/>
          <a:extLst>
            <a:ext uri="{909E8E84-426E-40DD-AFC4-6F175D3DCCD1}">
              <a14:hiddenFill xmlns:a14="http://schemas.microsoft.com/office/drawing/2010/main">
                <a:solidFill>
                  <a:srgbClr val="FFFFFF"/>
                </a:solidFill>
              </a14:hiddenFill>
            </a:ext>
          </a:extLst>
        </p:spPr>
      </p:pic>
      <p:sp>
        <p:nvSpPr>
          <p:cNvPr id="8" name="Arrow: Left-Right 7">
            <a:extLst>
              <a:ext uri="{FF2B5EF4-FFF2-40B4-BE49-F238E27FC236}">
                <a16:creationId xmlns:a16="http://schemas.microsoft.com/office/drawing/2014/main" id="{C2760D91-2A91-4AEF-9271-F0F5912A9F6C}"/>
              </a:ext>
            </a:extLst>
          </p:cNvPr>
          <p:cNvSpPr/>
          <p:nvPr/>
        </p:nvSpPr>
        <p:spPr>
          <a:xfrm>
            <a:off x="3294943" y="1287832"/>
            <a:ext cx="1047362" cy="565619"/>
          </a:xfrm>
          <a:prstGeom prst="lef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pic>
        <p:nvPicPr>
          <p:cNvPr id="9" name="Picture 4" descr="Playwright (vs. Puppeteer): Cross-Browser Testing done right - DEV">
            <a:extLst>
              <a:ext uri="{FF2B5EF4-FFF2-40B4-BE49-F238E27FC236}">
                <a16:creationId xmlns:a16="http://schemas.microsoft.com/office/drawing/2014/main" id="{3F45355C-D365-4D2F-B696-B868139DD82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9751" b="44702"/>
          <a:stretch/>
        </p:blipFill>
        <p:spPr bwMode="auto">
          <a:xfrm>
            <a:off x="2405179" y="2025241"/>
            <a:ext cx="2486335" cy="44797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Html Dialog Element Taking Full Advantage Of Javascript - Html Css Js  Transparent, HD Png Download - kindpng">
            <a:extLst>
              <a:ext uri="{FF2B5EF4-FFF2-40B4-BE49-F238E27FC236}">
                <a16:creationId xmlns:a16="http://schemas.microsoft.com/office/drawing/2014/main" id="{C4F0347B-1ED7-4FC1-88BB-4901A166946C}"/>
              </a:ext>
            </a:extLst>
          </p:cNvPr>
          <p:cNvPicPr>
            <a:picLocks noChangeAspect="1" noChangeArrowheads="1"/>
          </p:cNvPicPr>
          <p:nvPr/>
        </p:nvPicPr>
        <p:blipFill>
          <a:blip r:embed="rId5">
            <a:clrChange>
              <a:clrFrom>
                <a:srgbClr val="F7F7F7"/>
              </a:clrFrom>
              <a:clrTo>
                <a:srgbClr val="F7F7F7">
                  <a:alpha val="0"/>
                </a:srgbClr>
              </a:clrTo>
            </a:clrChange>
            <a:extLst>
              <a:ext uri="{28A0092B-C50C-407E-A947-70E740481C1C}">
                <a14:useLocalDpi xmlns:a14="http://schemas.microsoft.com/office/drawing/2010/main" val="0"/>
              </a:ext>
            </a:extLst>
          </a:blip>
          <a:srcRect/>
          <a:stretch>
            <a:fillRect/>
          </a:stretch>
        </p:blipFill>
        <p:spPr bwMode="auto">
          <a:xfrm>
            <a:off x="5002904" y="1023280"/>
            <a:ext cx="1731662" cy="1046932"/>
          </a:xfrm>
          <a:prstGeom prst="rect">
            <a:avLst/>
          </a:prstGeom>
          <a:noFill/>
          <a:extLst>
            <a:ext uri="{909E8E84-426E-40DD-AFC4-6F175D3DCCD1}">
              <a14:hiddenFill xmlns:a14="http://schemas.microsoft.com/office/drawing/2010/main">
                <a:solidFill>
                  <a:srgbClr val="FFFFFF"/>
                </a:solidFill>
              </a14:hiddenFill>
            </a:ext>
          </a:extLst>
        </p:spPr>
      </p:pic>
      <p:sp>
        <p:nvSpPr>
          <p:cNvPr id="12" name="Speech Bubble: Oval 11">
            <a:extLst>
              <a:ext uri="{FF2B5EF4-FFF2-40B4-BE49-F238E27FC236}">
                <a16:creationId xmlns:a16="http://schemas.microsoft.com/office/drawing/2014/main" id="{5D20DD36-EA93-485E-A82C-38A49188082D}"/>
              </a:ext>
            </a:extLst>
          </p:cNvPr>
          <p:cNvSpPr/>
          <p:nvPr/>
        </p:nvSpPr>
        <p:spPr>
          <a:xfrm>
            <a:off x="576378" y="2744215"/>
            <a:ext cx="3467301" cy="1065785"/>
          </a:xfrm>
          <a:prstGeom prst="wedgeEllipseCallout">
            <a:avLst>
              <a:gd name="adj1" fmla="val 1446"/>
              <a:gd name="adj2" fmla="val -138151"/>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3" name="Speech Bubble: Oval 12">
            <a:extLst>
              <a:ext uri="{FF2B5EF4-FFF2-40B4-BE49-F238E27FC236}">
                <a16:creationId xmlns:a16="http://schemas.microsoft.com/office/drawing/2014/main" id="{0724B05B-8E33-4579-BD99-B74620E348DD}"/>
              </a:ext>
            </a:extLst>
          </p:cNvPr>
          <p:cNvSpPr/>
          <p:nvPr/>
        </p:nvSpPr>
        <p:spPr>
          <a:xfrm>
            <a:off x="4173726" y="2536995"/>
            <a:ext cx="5055430" cy="2168846"/>
          </a:xfrm>
          <a:prstGeom prst="wedgeEllipseCallout">
            <a:avLst>
              <a:gd name="adj1" fmla="val -5538"/>
              <a:gd name="adj2" fmla="val -83265"/>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261D0049-BC7F-4900-A36A-6C74AD1B7CDB}"/>
              </a:ext>
            </a:extLst>
          </p:cNvPr>
          <p:cNvSpPr txBox="1"/>
          <p:nvPr/>
        </p:nvSpPr>
        <p:spPr>
          <a:xfrm>
            <a:off x="1042003" y="2898320"/>
            <a:ext cx="2685712" cy="1061829"/>
          </a:xfrm>
          <a:prstGeom prst="rect">
            <a:avLst/>
          </a:prstGeom>
          <a:noFill/>
        </p:spPr>
        <p:txBody>
          <a:bodyPr wrap="square" lIns="0" tIns="0" rIns="0" bIns="0" rtlCol="0">
            <a:spAutoFit/>
          </a:bodyPr>
          <a:lstStyle/>
          <a:p>
            <a:pPr algn="ctr"/>
            <a:r>
              <a:rPr lang="en-US" sz="1400" dirty="0"/>
              <a:t>full access to file system, NPM modules, network, database, …</a:t>
            </a:r>
          </a:p>
          <a:p>
            <a:pPr algn="ctr"/>
            <a:r>
              <a:rPr lang="en-US" sz="1400" dirty="0"/>
              <a:t>No direct access to browser DOM</a:t>
            </a:r>
            <a:br>
              <a:rPr lang="en-US" sz="1400" dirty="0"/>
            </a:br>
            <a:r>
              <a:rPr lang="en-US" sz="1400" dirty="0"/>
              <a:t>and JS context</a:t>
            </a:r>
          </a:p>
          <a:p>
            <a:pPr algn="ctr"/>
            <a:endParaRPr lang="en-US" sz="1300" dirty="0" err="1"/>
          </a:p>
        </p:txBody>
      </p:sp>
      <p:sp>
        <p:nvSpPr>
          <p:cNvPr id="3" name="Content Placeholder 2">
            <a:extLst>
              <a:ext uri="{FF2B5EF4-FFF2-40B4-BE49-F238E27FC236}">
                <a16:creationId xmlns:a16="http://schemas.microsoft.com/office/drawing/2014/main" id="{A3FAB8BA-9835-4A23-88A8-551DC77BCDB5}"/>
              </a:ext>
            </a:extLst>
          </p:cNvPr>
          <p:cNvSpPr>
            <a:spLocks noGrp="1"/>
          </p:cNvSpPr>
          <p:nvPr>
            <p:ph idx="1"/>
          </p:nvPr>
        </p:nvSpPr>
        <p:spPr>
          <a:xfrm>
            <a:off x="3254303" y="2741894"/>
            <a:ext cx="6623999" cy="1321798"/>
          </a:xfrm>
        </p:spPr>
        <p:txBody>
          <a:bodyPr/>
          <a:lstStyle/>
          <a:p>
            <a:pPr marL="180000" lvl="1" indent="0" algn="ctr">
              <a:buNone/>
            </a:pPr>
            <a:r>
              <a:rPr lang="en-US" dirty="0"/>
              <a:t>full access to DOM, JavaScript context, </a:t>
            </a:r>
          </a:p>
          <a:p>
            <a:pPr marL="180000" lvl="1" indent="0" algn="ctr">
              <a:buNone/>
            </a:pPr>
            <a:r>
              <a:rPr lang="en-US" dirty="0"/>
              <a:t>Web APIs, AJAX/WebSocket network calls</a:t>
            </a:r>
            <a:br>
              <a:rPr lang="en-US" dirty="0"/>
            </a:br>
            <a:r>
              <a:rPr lang="en-US" dirty="0"/>
              <a:t>leverage browser session’s authentication status</a:t>
            </a:r>
          </a:p>
          <a:p>
            <a:pPr lvl="2" algn="ctr"/>
            <a:r>
              <a:rPr lang="en-US" dirty="0"/>
              <a:t>add/change/remove DOM elements</a:t>
            </a:r>
          </a:p>
          <a:p>
            <a:pPr lvl="2" algn="ctr"/>
            <a:r>
              <a:rPr lang="en-US" dirty="0"/>
              <a:t>handle events</a:t>
            </a:r>
          </a:p>
          <a:p>
            <a:pPr lvl="2" algn="ctr"/>
            <a:r>
              <a:rPr lang="en-US" dirty="0"/>
              <a:t>publish events on DOM elements</a:t>
            </a:r>
          </a:p>
          <a:p>
            <a:pPr lvl="2" algn="ctr"/>
            <a:r>
              <a:rPr lang="en-US" dirty="0"/>
              <a:t>invoke JavaScript functions</a:t>
            </a:r>
          </a:p>
        </p:txBody>
      </p:sp>
      <p:sp>
        <p:nvSpPr>
          <p:cNvPr id="15" name="Speech Bubble: Oval 14">
            <a:extLst>
              <a:ext uri="{FF2B5EF4-FFF2-40B4-BE49-F238E27FC236}">
                <a16:creationId xmlns:a16="http://schemas.microsoft.com/office/drawing/2014/main" id="{3DF18680-93F9-4682-9DD9-B7F44149AC04}"/>
              </a:ext>
            </a:extLst>
          </p:cNvPr>
          <p:cNvSpPr/>
          <p:nvPr/>
        </p:nvSpPr>
        <p:spPr>
          <a:xfrm>
            <a:off x="3482139" y="556497"/>
            <a:ext cx="1242261" cy="379570"/>
          </a:xfrm>
          <a:prstGeom prst="wedgeEllipseCallout">
            <a:avLst>
              <a:gd name="adj1" fmla="val -16482"/>
              <a:gd name="adj2" fmla="val 216185"/>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AA2561AD-2BF5-4114-88F5-D69DD9BA26D6}"/>
              </a:ext>
            </a:extLst>
          </p:cNvPr>
          <p:cNvSpPr txBox="1"/>
          <p:nvPr/>
        </p:nvSpPr>
        <p:spPr>
          <a:xfrm>
            <a:off x="2780069" y="615637"/>
            <a:ext cx="2685712" cy="215444"/>
          </a:xfrm>
          <a:prstGeom prst="rect">
            <a:avLst/>
          </a:prstGeom>
          <a:noFill/>
        </p:spPr>
        <p:txBody>
          <a:bodyPr wrap="square" lIns="0" tIns="0" rIns="0" bIns="0" rtlCol="0">
            <a:spAutoFit/>
          </a:bodyPr>
          <a:lstStyle/>
          <a:p>
            <a:pPr algn="ctr"/>
            <a:r>
              <a:rPr lang="en-US" sz="1400" dirty="0"/>
              <a:t>2-way bridge</a:t>
            </a:r>
            <a:endParaRPr lang="en-US" sz="1300" dirty="0"/>
          </a:p>
        </p:txBody>
      </p:sp>
    </p:spTree>
    <p:extLst>
      <p:ext uri="{BB962C8B-B14F-4D97-AF65-F5344CB8AC3E}">
        <p14:creationId xmlns:p14="http://schemas.microsoft.com/office/powerpoint/2010/main" val="268758769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9787AD-B2D6-48FF-958D-2423B7F41384}"/>
              </a:ext>
            </a:extLst>
          </p:cNvPr>
          <p:cNvSpPr>
            <a:spLocks noGrp="1"/>
          </p:cNvSpPr>
          <p:nvPr>
            <p:ph type="title"/>
          </p:nvPr>
        </p:nvSpPr>
        <p:spPr/>
        <p:txBody>
          <a:bodyPr/>
          <a:lstStyle/>
          <a:p>
            <a:r>
              <a:rPr lang="en-US" dirty="0"/>
              <a:t>Add Short Cut Key to Web Application</a:t>
            </a:r>
            <a:br>
              <a:rPr lang="en-US" dirty="0"/>
            </a:br>
            <a:r>
              <a:rPr lang="en-US" dirty="0"/>
              <a:t>Example: </a:t>
            </a:r>
            <a:r>
              <a:rPr lang="en-US" i="1" dirty="0"/>
              <a:t>take snapshot of the current page for </a:t>
            </a:r>
            <a:r>
              <a:rPr lang="en-US" i="1" dirty="0" err="1"/>
              <a:t>CTRL+y</a:t>
            </a:r>
            <a:endParaRPr lang="en-US" i="1" dirty="0"/>
          </a:p>
        </p:txBody>
      </p:sp>
      <p:sp>
        <p:nvSpPr>
          <p:cNvPr id="4" name="Footer Placeholder 3">
            <a:extLst>
              <a:ext uri="{FF2B5EF4-FFF2-40B4-BE49-F238E27FC236}">
                <a16:creationId xmlns:a16="http://schemas.microsoft.com/office/drawing/2014/main" id="{72501D14-544E-4346-AB0E-8A655331A780}"/>
              </a:ext>
            </a:extLst>
          </p:cNvPr>
          <p:cNvSpPr>
            <a:spLocks noGrp="1"/>
          </p:cNvSpPr>
          <p:nvPr>
            <p:ph type="ftr" sz="quarter" idx="11"/>
          </p:nvPr>
        </p:nvSpPr>
        <p:spPr/>
        <p:txBody>
          <a:bodyPr/>
          <a:lstStyle/>
          <a:p>
            <a:r>
              <a:rPr lang="en-US"/>
              <a:t>MeetUp January 2021 | Playwright browser automation</a:t>
            </a:r>
            <a:endParaRPr lang="nl-NL"/>
          </a:p>
        </p:txBody>
      </p:sp>
      <p:sp>
        <p:nvSpPr>
          <p:cNvPr id="10" name="Rectangle: Rounded Corners 9">
            <a:extLst>
              <a:ext uri="{FF2B5EF4-FFF2-40B4-BE49-F238E27FC236}">
                <a16:creationId xmlns:a16="http://schemas.microsoft.com/office/drawing/2014/main" id="{7C58DA9B-A587-4F14-A6AC-4DA112458EF8}"/>
              </a:ext>
            </a:extLst>
          </p:cNvPr>
          <p:cNvSpPr/>
          <p:nvPr/>
        </p:nvSpPr>
        <p:spPr>
          <a:xfrm>
            <a:off x="5833794" y="1818006"/>
            <a:ext cx="2999644" cy="1554480"/>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dirty="0"/>
              <a:t>Web Application</a:t>
            </a:r>
          </a:p>
          <a:p>
            <a:pPr algn="ctr"/>
            <a:endParaRPr lang="en-US" dirty="0"/>
          </a:p>
          <a:p>
            <a:pPr algn="ctr"/>
            <a:endParaRPr lang="en-US" dirty="0"/>
          </a:p>
          <a:p>
            <a:pPr algn="ctr"/>
            <a:endParaRPr lang="en-US" dirty="0"/>
          </a:p>
          <a:p>
            <a:pPr algn="ctr"/>
            <a:endParaRPr lang="en-US" dirty="0"/>
          </a:p>
          <a:p>
            <a:pPr algn="ctr"/>
            <a:endParaRPr lang="en-US" dirty="0"/>
          </a:p>
        </p:txBody>
      </p:sp>
      <p:sp>
        <p:nvSpPr>
          <p:cNvPr id="11" name="Rectangle: Rounded Corners 10">
            <a:extLst>
              <a:ext uri="{FF2B5EF4-FFF2-40B4-BE49-F238E27FC236}">
                <a16:creationId xmlns:a16="http://schemas.microsoft.com/office/drawing/2014/main" id="{AFA3D3A0-1556-49E9-AA1D-20766817F1BB}"/>
              </a:ext>
            </a:extLst>
          </p:cNvPr>
          <p:cNvSpPr/>
          <p:nvPr/>
        </p:nvSpPr>
        <p:spPr>
          <a:xfrm>
            <a:off x="1330112" y="1828519"/>
            <a:ext cx="4168140" cy="1554480"/>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endParaRPr lang="en-US" sz="1800" dirty="0">
              <a:solidFill>
                <a:schemeClr val="accent4">
                  <a:lumMod val="50000"/>
                </a:schemeClr>
              </a:solidFill>
            </a:endParaRPr>
          </a:p>
        </p:txBody>
      </p:sp>
      <p:pic>
        <p:nvPicPr>
          <p:cNvPr id="7" name="Picture 2">
            <a:extLst>
              <a:ext uri="{FF2B5EF4-FFF2-40B4-BE49-F238E27FC236}">
                <a16:creationId xmlns:a16="http://schemas.microsoft.com/office/drawing/2014/main" id="{DE5B41C1-351D-49FE-A900-B24A4B7276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9944" y="1875245"/>
            <a:ext cx="823980" cy="50400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Playwright (vs. Puppeteer): Cross-Browser Testing done right - DEV">
            <a:extLst>
              <a:ext uri="{FF2B5EF4-FFF2-40B4-BE49-F238E27FC236}">
                <a16:creationId xmlns:a16="http://schemas.microsoft.com/office/drawing/2014/main" id="{D1833275-00BD-4232-B842-3905761EF1D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9751" b="44702"/>
          <a:stretch/>
        </p:blipFill>
        <p:spPr bwMode="auto">
          <a:xfrm>
            <a:off x="3570814" y="1840049"/>
            <a:ext cx="1478950" cy="295718"/>
          </a:xfrm>
          <a:prstGeom prst="rect">
            <a:avLst/>
          </a:prstGeom>
          <a:noFill/>
          <a:extLst>
            <a:ext uri="{909E8E84-426E-40DD-AFC4-6F175D3DCCD1}">
              <a14:hiddenFill xmlns:a14="http://schemas.microsoft.com/office/drawing/2010/main">
                <a:solidFill>
                  <a:srgbClr val="FFFFFF"/>
                </a:solidFill>
              </a14:hiddenFill>
            </a:ext>
          </a:extLst>
        </p:spPr>
      </p:pic>
      <p:sp>
        <p:nvSpPr>
          <p:cNvPr id="12" name="Arrow: Right 11">
            <a:extLst>
              <a:ext uri="{FF2B5EF4-FFF2-40B4-BE49-F238E27FC236}">
                <a16:creationId xmlns:a16="http://schemas.microsoft.com/office/drawing/2014/main" id="{AAA81182-5606-4FEB-9D95-E4A63221DCA2}"/>
              </a:ext>
            </a:extLst>
          </p:cNvPr>
          <p:cNvSpPr/>
          <p:nvPr/>
        </p:nvSpPr>
        <p:spPr>
          <a:xfrm>
            <a:off x="5657229" y="2382515"/>
            <a:ext cx="353130" cy="446487"/>
          </a:xfrm>
          <a:prstGeom prst="rightArrow">
            <a:avLst/>
          </a:prstGeom>
          <a:solidFill>
            <a:srgbClr val="A2C3FA"/>
          </a:solidFill>
          <a:ln>
            <a:solidFill>
              <a:srgbClr val="3A6C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6" descr="Chromium (web browser) - Wikipedia">
            <a:extLst>
              <a:ext uri="{FF2B5EF4-FFF2-40B4-BE49-F238E27FC236}">
                <a16:creationId xmlns:a16="http://schemas.microsoft.com/office/drawing/2014/main" id="{39476FE0-EA14-4F27-AC7A-9BACF13A631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73997" y="1986034"/>
            <a:ext cx="1239450" cy="1239450"/>
          </a:xfrm>
          <a:prstGeom prst="rect">
            <a:avLst/>
          </a:prstGeom>
          <a:noFill/>
          <a:extLst>
            <a:ext uri="{909E8E84-426E-40DD-AFC4-6F175D3DCCD1}">
              <a14:hiddenFill xmlns:a14="http://schemas.microsoft.com/office/drawing/2010/main">
                <a:solidFill>
                  <a:srgbClr val="FFFFFF"/>
                </a:solidFill>
              </a14:hiddenFill>
            </a:ext>
          </a:extLst>
        </p:spPr>
      </p:pic>
      <p:sp>
        <p:nvSpPr>
          <p:cNvPr id="3" name="Arrow: Left-Right 2">
            <a:extLst>
              <a:ext uri="{FF2B5EF4-FFF2-40B4-BE49-F238E27FC236}">
                <a16:creationId xmlns:a16="http://schemas.microsoft.com/office/drawing/2014/main" id="{5500F75E-61A5-4F1D-A253-974E6E0D76BF}"/>
              </a:ext>
            </a:extLst>
          </p:cNvPr>
          <p:cNvSpPr/>
          <p:nvPr/>
        </p:nvSpPr>
        <p:spPr>
          <a:xfrm>
            <a:off x="4012601" y="2452353"/>
            <a:ext cx="623004" cy="373380"/>
          </a:xfrm>
          <a:prstGeom prst="lef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Rounded Corners 19">
            <a:extLst>
              <a:ext uri="{FF2B5EF4-FFF2-40B4-BE49-F238E27FC236}">
                <a16:creationId xmlns:a16="http://schemas.microsoft.com/office/drawing/2014/main" id="{106C0733-0948-44EA-995C-6977F21603A4}"/>
              </a:ext>
            </a:extLst>
          </p:cNvPr>
          <p:cNvSpPr/>
          <p:nvPr/>
        </p:nvSpPr>
        <p:spPr>
          <a:xfrm>
            <a:off x="2546888" y="2075327"/>
            <a:ext cx="1023926" cy="33304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function </a:t>
            </a:r>
            <a:r>
              <a:rPr lang="en-US" sz="1100" i="1" dirty="0" err="1"/>
              <a:t>snapshotter</a:t>
            </a:r>
            <a:endParaRPr lang="en-US" sz="1100" i="1" dirty="0"/>
          </a:p>
        </p:txBody>
      </p:sp>
      <p:sp>
        <p:nvSpPr>
          <p:cNvPr id="19" name="Speech Bubble: Rectangle 18">
            <a:extLst>
              <a:ext uri="{FF2B5EF4-FFF2-40B4-BE49-F238E27FC236}">
                <a16:creationId xmlns:a16="http://schemas.microsoft.com/office/drawing/2014/main" id="{52B3A0A0-6175-40F2-BEE3-A1CB0FD440B3}"/>
              </a:ext>
            </a:extLst>
          </p:cNvPr>
          <p:cNvSpPr/>
          <p:nvPr/>
        </p:nvSpPr>
        <p:spPr>
          <a:xfrm>
            <a:off x="124333" y="3220408"/>
            <a:ext cx="2777721" cy="1112054"/>
          </a:xfrm>
          <a:prstGeom prst="wedgeRectCallout">
            <a:avLst>
              <a:gd name="adj1" fmla="val 39220"/>
              <a:gd name="adj2" fmla="val -131178"/>
            </a:avLst>
          </a:prstGeom>
          <a:ln>
            <a:solidFill>
              <a:schemeClr val="accent2">
                <a:lumMod val="50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100" dirty="0"/>
              <a:t>This function is handed a Playwright source object that contains a reference to the </a:t>
            </a:r>
            <a:r>
              <a:rPr lang="en-US" sz="1100" i="1" dirty="0"/>
              <a:t>page</a:t>
            </a:r>
            <a:r>
              <a:rPr lang="en-US" sz="1100" dirty="0"/>
              <a:t> object. The </a:t>
            </a:r>
            <a:r>
              <a:rPr lang="en-US" sz="1100" i="1" dirty="0"/>
              <a:t>screenshot()</a:t>
            </a:r>
            <a:r>
              <a:rPr lang="en-US" sz="1100" dirty="0"/>
              <a:t> function on this object is invoked to write a PNG file with a snapshot of the current browser’s page content</a:t>
            </a:r>
            <a:endParaRPr lang="en-US" sz="1100" i="1" dirty="0"/>
          </a:p>
        </p:txBody>
      </p:sp>
      <p:cxnSp>
        <p:nvCxnSpPr>
          <p:cNvPr id="24" name="Connector: Elbow 23">
            <a:extLst>
              <a:ext uri="{FF2B5EF4-FFF2-40B4-BE49-F238E27FC236}">
                <a16:creationId xmlns:a16="http://schemas.microsoft.com/office/drawing/2014/main" id="{AD00696E-7485-4B23-814C-542FB6DCD926}"/>
              </a:ext>
            </a:extLst>
          </p:cNvPr>
          <p:cNvCxnSpPr>
            <a:cxnSpLocks/>
          </p:cNvCxnSpPr>
          <p:nvPr/>
        </p:nvCxnSpPr>
        <p:spPr>
          <a:xfrm rot="10800000">
            <a:off x="3387095" y="2408369"/>
            <a:ext cx="1922574" cy="670253"/>
          </a:xfrm>
          <a:prstGeom prst="bentConnector2">
            <a:avLst/>
          </a:prstGeom>
          <a:ln w="28575">
            <a:tailEnd type="triangle"/>
          </a:ln>
        </p:spPr>
        <p:style>
          <a:lnRef idx="1">
            <a:schemeClr val="accent5"/>
          </a:lnRef>
          <a:fillRef idx="0">
            <a:schemeClr val="accent5"/>
          </a:fillRef>
          <a:effectRef idx="0">
            <a:schemeClr val="accent5"/>
          </a:effectRef>
          <a:fontRef idx="minor">
            <a:schemeClr val="tx1"/>
          </a:fontRef>
        </p:style>
      </p:cxnSp>
      <p:sp>
        <p:nvSpPr>
          <p:cNvPr id="17" name="Speech Bubble: Rectangle 16">
            <a:extLst>
              <a:ext uri="{FF2B5EF4-FFF2-40B4-BE49-F238E27FC236}">
                <a16:creationId xmlns:a16="http://schemas.microsoft.com/office/drawing/2014/main" id="{787FA510-8254-48AE-971D-60F0D6FAFAA0}"/>
              </a:ext>
            </a:extLst>
          </p:cNvPr>
          <p:cNvSpPr/>
          <p:nvPr/>
        </p:nvSpPr>
        <p:spPr>
          <a:xfrm>
            <a:off x="5863562" y="955383"/>
            <a:ext cx="3098305" cy="462319"/>
          </a:xfrm>
          <a:prstGeom prst="wedgeRectCallout">
            <a:avLst>
              <a:gd name="adj1" fmla="val 27569"/>
              <a:gd name="adj2" fmla="val 352853"/>
            </a:avLst>
          </a:prstGeom>
          <a:solidFill>
            <a:srgbClr val="629AF6"/>
          </a:solidFill>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18" name="TextBox 17">
            <a:extLst>
              <a:ext uri="{FF2B5EF4-FFF2-40B4-BE49-F238E27FC236}">
                <a16:creationId xmlns:a16="http://schemas.microsoft.com/office/drawing/2014/main" id="{839C018E-E012-4C92-820E-5877DADFD77D}"/>
              </a:ext>
            </a:extLst>
          </p:cNvPr>
          <p:cNvSpPr txBox="1"/>
          <p:nvPr/>
        </p:nvSpPr>
        <p:spPr>
          <a:xfrm>
            <a:off x="5936433" y="1004461"/>
            <a:ext cx="2999644" cy="338554"/>
          </a:xfrm>
          <a:prstGeom prst="rect">
            <a:avLst/>
          </a:prstGeom>
          <a:noFill/>
        </p:spPr>
        <p:txBody>
          <a:bodyPr wrap="square" lIns="0" tIns="0" rIns="0" bIns="0" rtlCol="0">
            <a:spAutoFit/>
          </a:bodyPr>
          <a:lstStyle/>
          <a:p>
            <a:r>
              <a:rPr lang="en-US" sz="1100" dirty="0">
                <a:solidFill>
                  <a:schemeClr val="bg1"/>
                </a:solidFill>
              </a:rPr>
              <a:t>Add </a:t>
            </a:r>
            <a:r>
              <a:rPr lang="en-US" sz="1100" dirty="0" err="1">
                <a:solidFill>
                  <a:schemeClr val="bg1"/>
                </a:solidFill>
              </a:rPr>
              <a:t>keyup</a:t>
            </a:r>
            <a:r>
              <a:rPr lang="en-US" sz="1100" dirty="0">
                <a:solidFill>
                  <a:schemeClr val="bg1"/>
                </a:solidFill>
              </a:rPr>
              <a:t> event listener to invoke this proxy when the shortcut key (ctrl + y) is pressed</a:t>
            </a:r>
          </a:p>
        </p:txBody>
      </p:sp>
      <p:sp>
        <p:nvSpPr>
          <p:cNvPr id="21" name="Rectangle: Rounded Corners 20">
            <a:extLst>
              <a:ext uri="{FF2B5EF4-FFF2-40B4-BE49-F238E27FC236}">
                <a16:creationId xmlns:a16="http://schemas.microsoft.com/office/drawing/2014/main" id="{0C943334-AAC1-4AF1-801E-976A973C123A}"/>
              </a:ext>
            </a:extLst>
          </p:cNvPr>
          <p:cNvSpPr/>
          <p:nvPr/>
        </p:nvSpPr>
        <p:spPr>
          <a:xfrm>
            <a:off x="6123411" y="2334195"/>
            <a:ext cx="1369196" cy="3733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function </a:t>
            </a:r>
            <a:r>
              <a:rPr lang="en-US" sz="900" i="1" dirty="0" err="1"/>
              <a:t>handleShortCutKey</a:t>
            </a:r>
            <a:endParaRPr lang="en-US" sz="900" i="1" dirty="0"/>
          </a:p>
        </p:txBody>
      </p:sp>
      <p:sp>
        <p:nvSpPr>
          <p:cNvPr id="23" name="Rectangle: Rounded Corners 22">
            <a:extLst>
              <a:ext uri="{FF2B5EF4-FFF2-40B4-BE49-F238E27FC236}">
                <a16:creationId xmlns:a16="http://schemas.microsoft.com/office/drawing/2014/main" id="{96BA657E-E6BD-465C-BFC3-FBB6EC7CEAE0}"/>
              </a:ext>
            </a:extLst>
          </p:cNvPr>
          <p:cNvSpPr/>
          <p:nvPr/>
        </p:nvSpPr>
        <p:spPr>
          <a:xfrm>
            <a:off x="6461568" y="2754763"/>
            <a:ext cx="2148574" cy="3733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b="0" dirty="0" err="1">
                <a:solidFill>
                  <a:schemeClr val="bg1"/>
                </a:solidFill>
                <a:effectLst/>
                <a:latin typeface="Consolas" panose="020B0609020204030204" pitchFamily="49" charset="0"/>
              </a:rPr>
              <a:t>document.addEventListener</a:t>
            </a:r>
            <a:br>
              <a:rPr lang="en-US" sz="900" b="0" dirty="0">
                <a:solidFill>
                  <a:schemeClr val="bg1"/>
                </a:solidFill>
                <a:effectLst/>
                <a:latin typeface="Consolas" panose="020B0609020204030204" pitchFamily="49" charset="0"/>
              </a:rPr>
            </a:br>
            <a:r>
              <a:rPr lang="en-US" sz="900" b="0" dirty="0">
                <a:solidFill>
                  <a:schemeClr val="bg1"/>
                </a:solidFill>
                <a:effectLst/>
                <a:latin typeface="Consolas" panose="020B0609020204030204" pitchFamily="49" charset="0"/>
              </a:rPr>
              <a:t>('</a:t>
            </a:r>
            <a:r>
              <a:rPr lang="en-US" sz="900" b="0" dirty="0" err="1">
                <a:solidFill>
                  <a:schemeClr val="bg1"/>
                </a:solidFill>
                <a:effectLst/>
                <a:latin typeface="Consolas" panose="020B0609020204030204" pitchFamily="49" charset="0"/>
              </a:rPr>
              <a:t>keyup</a:t>
            </a:r>
            <a:r>
              <a:rPr lang="en-US" sz="900" b="0" dirty="0">
                <a:solidFill>
                  <a:schemeClr val="bg1"/>
                </a:solidFill>
                <a:effectLst/>
                <a:latin typeface="Consolas" panose="020B0609020204030204" pitchFamily="49" charset="0"/>
              </a:rPr>
              <a:t>', </a:t>
            </a:r>
            <a:r>
              <a:rPr lang="en-US" sz="900" b="0" dirty="0" err="1">
                <a:solidFill>
                  <a:schemeClr val="bg1"/>
                </a:solidFill>
                <a:effectLst/>
                <a:latin typeface="Consolas" panose="020B0609020204030204" pitchFamily="49" charset="0"/>
              </a:rPr>
              <a:t>handleShortCutKey</a:t>
            </a:r>
            <a:r>
              <a:rPr lang="en-US" sz="900" b="0" dirty="0">
                <a:solidFill>
                  <a:schemeClr val="bg1"/>
                </a:solidFill>
                <a:effectLst/>
                <a:latin typeface="Consolas" panose="020B0609020204030204" pitchFamily="49" charset="0"/>
              </a:rPr>
              <a:t>) </a:t>
            </a:r>
            <a:endParaRPr lang="en-US" sz="900" dirty="0">
              <a:solidFill>
                <a:schemeClr val="bg1"/>
              </a:solidFill>
              <a:latin typeface="Consolas" panose="020B0609020204030204" pitchFamily="49" charset="0"/>
            </a:endParaRPr>
          </a:p>
        </p:txBody>
      </p:sp>
      <p:sp>
        <p:nvSpPr>
          <p:cNvPr id="22" name="Rectangle: Rounded Corners 21">
            <a:extLst>
              <a:ext uri="{FF2B5EF4-FFF2-40B4-BE49-F238E27FC236}">
                <a16:creationId xmlns:a16="http://schemas.microsoft.com/office/drawing/2014/main" id="{47C8A510-4D6F-4682-AB81-7CDA102B64E3}"/>
              </a:ext>
            </a:extLst>
          </p:cNvPr>
          <p:cNvSpPr/>
          <p:nvPr/>
        </p:nvSpPr>
        <p:spPr>
          <a:xfrm>
            <a:off x="4981425" y="2891931"/>
            <a:ext cx="1369196" cy="3733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function </a:t>
            </a:r>
            <a:r>
              <a:rPr lang="en-US" sz="900" i="1" dirty="0" err="1"/>
              <a:t>snapshotterFunction</a:t>
            </a:r>
            <a:endParaRPr lang="en-US" sz="900" i="1" dirty="0"/>
          </a:p>
        </p:txBody>
      </p:sp>
      <p:cxnSp>
        <p:nvCxnSpPr>
          <p:cNvPr id="13" name="Straight Arrow Connector 12">
            <a:extLst>
              <a:ext uri="{FF2B5EF4-FFF2-40B4-BE49-F238E27FC236}">
                <a16:creationId xmlns:a16="http://schemas.microsoft.com/office/drawing/2014/main" id="{1C438642-DC1F-425C-9B62-1EE554CBA375}"/>
              </a:ext>
            </a:extLst>
          </p:cNvPr>
          <p:cNvCxnSpPr>
            <a:stCxn id="20" idx="2"/>
          </p:cNvCxnSpPr>
          <p:nvPr/>
        </p:nvCxnSpPr>
        <p:spPr>
          <a:xfrm>
            <a:off x="3058851" y="2408368"/>
            <a:ext cx="0" cy="11710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5" name="Graphic 14" descr="Paper outline">
            <a:extLst>
              <a:ext uri="{FF2B5EF4-FFF2-40B4-BE49-F238E27FC236}">
                <a16:creationId xmlns:a16="http://schemas.microsoft.com/office/drawing/2014/main" id="{F6A850F0-9CF6-43A8-A6AF-A9F18ED0676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809631" y="3569459"/>
            <a:ext cx="1202970" cy="761180"/>
          </a:xfrm>
          <a:prstGeom prst="rect">
            <a:avLst/>
          </a:prstGeom>
        </p:spPr>
      </p:pic>
      <p:sp>
        <p:nvSpPr>
          <p:cNvPr id="16" name="TextBox 15">
            <a:extLst>
              <a:ext uri="{FF2B5EF4-FFF2-40B4-BE49-F238E27FC236}">
                <a16:creationId xmlns:a16="http://schemas.microsoft.com/office/drawing/2014/main" id="{AAE31E43-D0E7-4527-907B-941B118E6484}"/>
              </a:ext>
            </a:extLst>
          </p:cNvPr>
          <p:cNvSpPr txBox="1"/>
          <p:nvPr/>
        </p:nvSpPr>
        <p:spPr>
          <a:xfrm>
            <a:off x="3190221" y="4031468"/>
            <a:ext cx="325410" cy="200055"/>
          </a:xfrm>
          <a:prstGeom prst="rect">
            <a:avLst/>
          </a:prstGeom>
          <a:noFill/>
        </p:spPr>
        <p:txBody>
          <a:bodyPr wrap="none" lIns="0" tIns="0" rIns="0" bIns="0" rtlCol="0">
            <a:spAutoFit/>
          </a:bodyPr>
          <a:lstStyle/>
          <a:p>
            <a:r>
              <a:rPr lang="en-US" sz="1300" dirty="0"/>
              <a:t>.</a:t>
            </a:r>
            <a:r>
              <a:rPr lang="en-US" sz="1300" dirty="0" err="1"/>
              <a:t>png</a:t>
            </a:r>
            <a:endParaRPr lang="en-US" sz="1300" dirty="0"/>
          </a:p>
        </p:txBody>
      </p:sp>
      <p:pic>
        <p:nvPicPr>
          <p:cNvPr id="25" name="Snagit_SNG85A">
            <a:extLst>
              <a:ext uri="{FF2B5EF4-FFF2-40B4-BE49-F238E27FC236}">
                <a16:creationId xmlns:a16="http://schemas.microsoft.com/office/drawing/2014/main" id="{7C59B81B-A611-4218-BE3B-76AA86415AB7}"/>
              </a:ext>
            </a:extLst>
          </p:cNvPr>
          <p:cNvPicPr>
            <a:picLocks noChangeAspect="1"/>
          </p:cNvPicPr>
          <p:nvPr/>
        </p:nvPicPr>
        <p:blipFill>
          <a:blip r:embed="rId7"/>
          <a:stretch>
            <a:fillRect/>
          </a:stretch>
        </p:blipFill>
        <p:spPr>
          <a:xfrm>
            <a:off x="3116855" y="3714540"/>
            <a:ext cx="588522" cy="345263"/>
          </a:xfrm>
          <a:prstGeom prst="rect">
            <a:avLst/>
          </a:prstGeom>
          <a:ln>
            <a:noFill/>
          </a:ln>
          <a:effectLst>
            <a:outerShdw blurRad="292100" dist="139700" dir="2700000" algn="tl" rotWithShape="0">
              <a:srgbClr val="333333">
                <a:alpha val="65000"/>
              </a:srgbClr>
            </a:outerShdw>
          </a:effectLst>
        </p:spPr>
      </p:pic>
      <p:sp>
        <p:nvSpPr>
          <p:cNvPr id="27" name="Speech Bubble: Rectangle 26">
            <a:extLst>
              <a:ext uri="{FF2B5EF4-FFF2-40B4-BE49-F238E27FC236}">
                <a16:creationId xmlns:a16="http://schemas.microsoft.com/office/drawing/2014/main" id="{75F59A87-C0A6-4D6A-BB3D-CEBF7E775B23}"/>
              </a:ext>
            </a:extLst>
          </p:cNvPr>
          <p:cNvSpPr/>
          <p:nvPr/>
        </p:nvSpPr>
        <p:spPr>
          <a:xfrm>
            <a:off x="4981425" y="3891013"/>
            <a:ext cx="3098305" cy="448076"/>
          </a:xfrm>
          <a:prstGeom prst="wedgeRectCallout">
            <a:avLst>
              <a:gd name="adj1" fmla="val -31457"/>
              <a:gd name="adj2" fmla="val -199569"/>
            </a:avLst>
          </a:prstGeom>
          <a:solidFill>
            <a:srgbClr val="629AF6"/>
          </a:solidFill>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28" name="TextBox 27">
            <a:extLst>
              <a:ext uri="{FF2B5EF4-FFF2-40B4-BE49-F238E27FC236}">
                <a16:creationId xmlns:a16="http://schemas.microsoft.com/office/drawing/2014/main" id="{A3B3C27C-0721-47A8-8DF5-90CC467E2F89}"/>
              </a:ext>
            </a:extLst>
          </p:cNvPr>
          <p:cNvSpPr txBox="1"/>
          <p:nvPr/>
        </p:nvSpPr>
        <p:spPr>
          <a:xfrm>
            <a:off x="5054296" y="3940091"/>
            <a:ext cx="2999644" cy="338554"/>
          </a:xfrm>
          <a:prstGeom prst="rect">
            <a:avLst/>
          </a:prstGeom>
          <a:noFill/>
        </p:spPr>
        <p:txBody>
          <a:bodyPr wrap="square" lIns="0" tIns="0" rIns="0" bIns="0" rtlCol="0">
            <a:spAutoFit/>
          </a:bodyPr>
          <a:lstStyle/>
          <a:p>
            <a:r>
              <a:rPr lang="en-US" sz="1100" dirty="0">
                <a:solidFill>
                  <a:schemeClr val="bg1"/>
                </a:solidFill>
              </a:rPr>
              <a:t>Expose NodeJS function as JavaScript function [proxy] in the browser context of the web page</a:t>
            </a:r>
          </a:p>
        </p:txBody>
      </p:sp>
      <p:cxnSp>
        <p:nvCxnSpPr>
          <p:cNvPr id="30" name="Straight Arrow Connector 29">
            <a:extLst>
              <a:ext uri="{FF2B5EF4-FFF2-40B4-BE49-F238E27FC236}">
                <a16:creationId xmlns:a16="http://schemas.microsoft.com/office/drawing/2014/main" id="{2126C03B-4EE1-4100-9FA4-A7E4D15FEB79}"/>
              </a:ext>
            </a:extLst>
          </p:cNvPr>
          <p:cNvCxnSpPr>
            <a:stCxn id="21" idx="1"/>
          </p:cNvCxnSpPr>
          <p:nvPr/>
        </p:nvCxnSpPr>
        <p:spPr>
          <a:xfrm flipH="1">
            <a:off x="5936433" y="2520885"/>
            <a:ext cx="186978" cy="3710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8D29500E-3711-4780-BBB1-0489B166C65C}"/>
              </a:ext>
            </a:extLst>
          </p:cNvPr>
          <p:cNvCxnSpPr>
            <a:endCxn id="21" idx="3"/>
          </p:cNvCxnSpPr>
          <p:nvPr/>
        </p:nvCxnSpPr>
        <p:spPr>
          <a:xfrm flipH="1" flipV="1">
            <a:off x="7492607" y="2520885"/>
            <a:ext cx="322778" cy="2338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34244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28"/>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27"/>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22"/>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24"/>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23"/>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17"/>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18"/>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21"/>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30"/>
                                        </p:tgtEl>
                                        <p:attrNameLst>
                                          <p:attrName>style.visibility</p:attrName>
                                        </p:attrNameLst>
                                      </p:cBhvr>
                                      <p:to>
                                        <p:strVal val="visible"/>
                                      </p:to>
                                    </p:set>
                                  </p:childTnLst>
                                </p:cTn>
                              </p:par>
                              <p:par>
                                <p:cTn id="32" presetID="1" presetClass="entr" presetSubtype="0" fill="hold" nodeType="withEffect">
                                  <p:stCondLst>
                                    <p:cond delay="0"/>
                                  </p:stCondLst>
                                  <p:childTnLst>
                                    <p:set>
                                      <p:cBhvr>
                                        <p:cTn id="33"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7" grpId="0" animBg="1"/>
      <p:bldP spid="18" grpId="0"/>
      <p:bldP spid="21" grpId="0" animBg="1"/>
      <p:bldP spid="23" grpId="0" animBg="1"/>
      <p:bldP spid="22" grpId="0" animBg="1"/>
      <p:bldP spid="27" grpId="0" animBg="1"/>
      <p:bldP spid="2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761497B-B48E-4FFF-A65F-300DEE0E1493}"/>
              </a:ext>
            </a:extLst>
          </p:cNvPr>
          <p:cNvSpPr>
            <a:spLocks noGrp="1"/>
          </p:cNvSpPr>
          <p:nvPr>
            <p:ph type="title"/>
          </p:nvPr>
        </p:nvSpPr>
        <p:spPr>
          <a:xfrm>
            <a:off x="1019546" y="366830"/>
            <a:ext cx="6624000" cy="504000"/>
          </a:xfrm>
        </p:spPr>
        <p:txBody>
          <a:bodyPr/>
          <a:lstStyle/>
          <a:p>
            <a:endParaRPr lang="en-US"/>
          </a:p>
        </p:txBody>
      </p:sp>
      <p:sp>
        <p:nvSpPr>
          <p:cNvPr id="6" name="Content Placeholder 5">
            <a:extLst>
              <a:ext uri="{FF2B5EF4-FFF2-40B4-BE49-F238E27FC236}">
                <a16:creationId xmlns:a16="http://schemas.microsoft.com/office/drawing/2014/main" id="{E737B477-5649-4DDC-A53C-553C86506549}"/>
              </a:ext>
            </a:extLst>
          </p:cNvPr>
          <p:cNvSpPr>
            <a:spLocks noGrp="1"/>
          </p:cNvSpPr>
          <p:nvPr>
            <p:ph idx="1"/>
          </p:nvPr>
        </p:nvSpPr>
        <p:spPr>
          <a:xfrm>
            <a:off x="1019550" y="1014830"/>
            <a:ext cx="6623999" cy="3780000"/>
          </a:xfrm>
        </p:spPr>
        <p:txBody>
          <a:bodyPr/>
          <a:lstStyle/>
          <a:p>
            <a:endParaRPr lang="en-US"/>
          </a:p>
        </p:txBody>
      </p:sp>
      <p:pic>
        <p:nvPicPr>
          <p:cNvPr id="1026" name="Picture 2" descr="What if cyber gangs control the robots? - Raconteur">
            <a:extLst>
              <a:ext uri="{FF2B5EF4-FFF2-40B4-BE49-F238E27FC236}">
                <a16:creationId xmlns:a16="http://schemas.microsoft.com/office/drawing/2014/main" id="{925B5368-2513-42EC-8A6C-2931293F00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61" y="-998"/>
            <a:ext cx="9144000" cy="51435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C4411FC3-D722-4BE1-8150-DCC4A3E60786}"/>
              </a:ext>
            </a:extLst>
          </p:cNvPr>
          <p:cNvPicPr>
            <a:picLocks noChangeAspect="1"/>
          </p:cNvPicPr>
          <p:nvPr/>
        </p:nvPicPr>
        <p:blipFill>
          <a:blip r:embed="rId3"/>
          <a:stretch>
            <a:fillRect/>
          </a:stretch>
        </p:blipFill>
        <p:spPr>
          <a:xfrm rot="2473314">
            <a:off x="5555210" y="1627787"/>
            <a:ext cx="4147644" cy="1685458"/>
          </a:xfrm>
          <a:prstGeom prst="rect">
            <a:avLst/>
          </a:prstGeom>
          <a:scene3d>
            <a:camera prst="perspectiveContrastingLeftFacing" fov="0">
              <a:rot lat="998686" lon="3528881" rev="980487"/>
            </a:camera>
            <a:lightRig rig="threePt" dir="t"/>
          </a:scene3d>
        </p:spPr>
      </p:pic>
      <p:pic>
        <p:nvPicPr>
          <p:cNvPr id="8" name="Picture 4" descr="Playwright (vs. Puppeteer): Cross-Browser Testing done right - DEV">
            <a:extLst>
              <a:ext uri="{FF2B5EF4-FFF2-40B4-BE49-F238E27FC236}">
                <a16:creationId xmlns:a16="http://schemas.microsoft.com/office/drawing/2014/main" id="{28B4A4FA-FB86-4B71-889E-0D3B3D118B8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9751" b="44702"/>
          <a:stretch/>
        </p:blipFill>
        <p:spPr bwMode="auto">
          <a:xfrm rot="20888733">
            <a:off x="1739869" y="381154"/>
            <a:ext cx="1478950" cy="29571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653DE824-743E-47D0-95D0-32CF6954F3E1}"/>
              </a:ext>
            </a:extLst>
          </p:cNvPr>
          <p:cNvSpPr txBox="1"/>
          <p:nvPr/>
        </p:nvSpPr>
        <p:spPr>
          <a:xfrm>
            <a:off x="7764970" y="131766"/>
            <a:ext cx="1168590" cy="307777"/>
          </a:xfrm>
          <a:prstGeom prst="rect">
            <a:avLst/>
          </a:prstGeom>
          <a:noFill/>
        </p:spPr>
        <p:txBody>
          <a:bodyPr wrap="none" lIns="0" tIns="0" rIns="0" bIns="0" rtlCol="0">
            <a:spAutoFit/>
          </a:bodyPr>
          <a:lstStyle/>
          <a:p>
            <a:r>
              <a:rPr lang="en-US" sz="2000" b="1" dirty="0">
                <a:solidFill>
                  <a:schemeClr val="tx2"/>
                </a:solidFill>
              </a:rPr>
              <a:t>Summary</a:t>
            </a:r>
          </a:p>
        </p:txBody>
      </p:sp>
      <p:pic>
        <p:nvPicPr>
          <p:cNvPr id="11" name="Picture 2" descr="IMDb - Wikipedia">
            <a:extLst>
              <a:ext uri="{FF2B5EF4-FFF2-40B4-BE49-F238E27FC236}">
                <a16:creationId xmlns:a16="http://schemas.microsoft.com/office/drawing/2014/main" id="{237A63AF-A5CB-4523-9428-9C224A432B4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2537092">
            <a:off x="7688899" y="2326420"/>
            <a:ext cx="1147830" cy="578698"/>
          </a:xfrm>
          <a:prstGeom prst="rect">
            <a:avLst/>
          </a:prstGeom>
          <a:scene3d>
            <a:camera prst="perspectiveContrastingLeftFacing" fov="0">
              <a:rot lat="998686" lon="3528881" rev="980487"/>
            </a:camera>
            <a:lightRig rig="threePt" dir="t"/>
          </a:scene3d>
          <a:extLst>
            <a:ext uri="{909E8E84-426E-40DD-AFC4-6F175D3DCCD1}">
              <a14:hiddenFill xmlns:a14="http://schemas.microsoft.com/office/drawing/2010/main">
                <a:solidFill>
                  <a:srgbClr val="FFFFFF"/>
                </a:solidFill>
              </a14:hiddenFill>
            </a:ext>
          </a:extLst>
        </p:spPr>
      </p:pic>
      <p:pic>
        <p:nvPicPr>
          <p:cNvPr id="12" name="Picture 2" descr="Auto-Translation with Google Translate - Translation.io">
            <a:extLst>
              <a:ext uri="{FF2B5EF4-FFF2-40B4-BE49-F238E27FC236}">
                <a16:creationId xmlns:a16="http://schemas.microsoft.com/office/drawing/2014/main" id="{8D3B7DD0-C3E0-4BDE-8714-42BC38B607E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2521787">
            <a:off x="5925388" y="2177961"/>
            <a:ext cx="2498834" cy="499767"/>
          </a:xfrm>
          <a:prstGeom prst="rect">
            <a:avLst/>
          </a:prstGeom>
          <a:scene3d>
            <a:camera prst="perspectiveContrastingLeftFacing" fov="0">
              <a:rot lat="998686" lon="3528881" rev="980487"/>
            </a:camera>
            <a:lightRig rig="threePt" dir="t"/>
          </a:scene3d>
          <a:extLst>
            <a:ext uri="{909E8E84-426E-40DD-AFC4-6F175D3DCCD1}">
              <a14:hiddenFill xmlns:a14="http://schemas.microsoft.com/office/drawing/2010/main">
                <a:solidFill>
                  <a:srgbClr val="FFFFFF"/>
                </a:solidFill>
              </a14:hiddenFill>
            </a:ext>
          </a:extLst>
        </p:spPr>
      </p:pic>
      <p:sp>
        <p:nvSpPr>
          <p:cNvPr id="2" name="Footer Placeholder 1">
            <a:extLst>
              <a:ext uri="{FF2B5EF4-FFF2-40B4-BE49-F238E27FC236}">
                <a16:creationId xmlns:a16="http://schemas.microsoft.com/office/drawing/2014/main" id="{DA59FC39-DED0-4EC5-8C38-0CB5131D6499}"/>
              </a:ext>
            </a:extLst>
          </p:cNvPr>
          <p:cNvSpPr>
            <a:spLocks noGrp="1"/>
          </p:cNvSpPr>
          <p:nvPr>
            <p:ph type="ftr" sz="quarter" idx="11"/>
          </p:nvPr>
        </p:nvSpPr>
        <p:spPr/>
        <p:txBody>
          <a:bodyPr/>
          <a:lstStyle/>
          <a:p>
            <a:r>
              <a:rPr lang="en-US"/>
              <a:t>MeetUp January 2021 | Playwright browser automation</a:t>
            </a:r>
            <a:endParaRPr lang="nl-NL" dirty="0"/>
          </a:p>
        </p:txBody>
      </p:sp>
    </p:spTree>
    <p:extLst>
      <p:ext uri="{BB962C8B-B14F-4D97-AF65-F5344CB8AC3E}">
        <p14:creationId xmlns:p14="http://schemas.microsoft.com/office/powerpoint/2010/main" val="187386643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0C7862-E112-42CF-9ED2-A3B2D6EB0499}"/>
              </a:ext>
            </a:extLst>
          </p:cNvPr>
          <p:cNvSpPr>
            <a:spLocks noGrp="1"/>
          </p:cNvSpPr>
          <p:nvPr>
            <p:ph type="title"/>
          </p:nvPr>
        </p:nvSpPr>
        <p:spPr/>
        <p:txBody>
          <a:bodyPr/>
          <a:lstStyle/>
          <a:p>
            <a:r>
              <a:rPr lang="en-US" dirty="0"/>
              <a:t>Inject shortcut key for downloading all images into page</a:t>
            </a:r>
          </a:p>
        </p:txBody>
      </p:sp>
      <p:sp>
        <p:nvSpPr>
          <p:cNvPr id="4" name="Footer Placeholder 3">
            <a:extLst>
              <a:ext uri="{FF2B5EF4-FFF2-40B4-BE49-F238E27FC236}">
                <a16:creationId xmlns:a16="http://schemas.microsoft.com/office/drawing/2014/main" id="{56C4B529-389C-4F07-9289-B269E18E9B22}"/>
              </a:ext>
            </a:extLst>
          </p:cNvPr>
          <p:cNvSpPr>
            <a:spLocks noGrp="1"/>
          </p:cNvSpPr>
          <p:nvPr>
            <p:ph type="ftr" sz="quarter" idx="11"/>
          </p:nvPr>
        </p:nvSpPr>
        <p:spPr/>
        <p:txBody>
          <a:bodyPr/>
          <a:lstStyle/>
          <a:p>
            <a:r>
              <a:rPr lang="en-US"/>
              <a:t>MeetUp January 2021 | Playwright browser automation</a:t>
            </a:r>
            <a:endParaRPr lang="nl-NL"/>
          </a:p>
        </p:txBody>
      </p:sp>
      <p:sp>
        <p:nvSpPr>
          <p:cNvPr id="6" name="TextBox 5">
            <a:extLst>
              <a:ext uri="{FF2B5EF4-FFF2-40B4-BE49-F238E27FC236}">
                <a16:creationId xmlns:a16="http://schemas.microsoft.com/office/drawing/2014/main" id="{E9FF6536-C261-4A90-AC48-0ADDDD74BC60}"/>
              </a:ext>
            </a:extLst>
          </p:cNvPr>
          <p:cNvSpPr txBox="1"/>
          <p:nvPr/>
        </p:nvSpPr>
        <p:spPr>
          <a:xfrm>
            <a:off x="473841" y="792000"/>
            <a:ext cx="7950160" cy="4062651"/>
          </a:xfrm>
          <a:prstGeom prst="rect">
            <a:avLst/>
          </a:prstGeom>
          <a:solidFill>
            <a:schemeClr val="bg1">
              <a:lumMod val="95000"/>
            </a:schemeClr>
          </a:solidFill>
        </p:spPr>
        <p:txBody>
          <a:bodyPr wrap="square" lIns="0" tIns="0" rIns="0" bIns="0" rtlCol="0">
            <a:spAutoFit/>
          </a:bodyPr>
          <a:lstStyle/>
          <a:p>
            <a:r>
              <a:rPr lang="en-US" sz="1100" b="0" dirty="0">
                <a:solidFill>
                  <a:srgbClr val="000000"/>
                </a:solidFill>
                <a:effectLst/>
                <a:latin typeface="Consolas" panose="020B0609020204030204" pitchFamily="49" charset="0"/>
              </a:rPr>
              <a:t>let   </a:t>
            </a:r>
            <a:r>
              <a:rPr lang="en-US" sz="1100" b="0" dirty="0" err="1">
                <a:solidFill>
                  <a:srgbClr val="000000"/>
                </a:solidFill>
                <a:effectLst/>
                <a:latin typeface="Consolas" panose="020B0609020204030204" pitchFamily="49" charset="0"/>
              </a:rPr>
              <a:t>snapshotCount</a:t>
            </a:r>
            <a:r>
              <a:rPr lang="en-US" sz="1100" b="0" dirty="0">
                <a:solidFill>
                  <a:srgbClr val="000000"/>
                </a:solidFill>
                <a:effectLst/>
                <a:latin typeface="Consolas" panose="020B0609020204030204" pitchFamily="49" charset="0"/>
              </a:rPr>
              <a:t> = 0</a:t>
            </a:r>
          </a:p>
          <a:p>
            <a:r>
              <a:rPr lang="en-US" sz="1100" b="0" dirty="0">
                <a:solidFill>
                  <a:srgbClr val="000000"/>
                </a:solidFill>
                <a:effectLst/>
                <a:latin typeface="Consolas" panose="020B0609020204030204" pitchFamily="49" charset="0"/>
              </a:rPr>
              <a:t>const </a:t>
            </a:r>
            <a:r>
              <a:rPr lang="en-US" sz="1100" b="0" dirty="0" err="1">
                <a:solidFill>
                  <a:srgbClr val="000000"/>
                </a:solidFill>
                <a:effectLst/>
                <a:latin typeface="Consolas" panose="020B0609020204030204" pitchFamily="49" charset="0"/>
              </a:rPr>
              <a:t>snapshotter</a:t>
            </a:r>
            <a:r>
              <a:rPr lang="en-US" sz="1100" b="0" dirty="0">
                <a:solidFill>
                  <a:srgbClr val="000000"/>
                </a:solidFill>
                <a:effectLst/>
                <a:latin typeface="Consolas" panose="020B0609020204030204" pitchFamily="49" charset="0"/>
              </a:rPr>
              <a:t> = async (source) =&gt; {</a:t>
            </a:r>
          </a:p>
          <a:p>
            <a:r>
              <a:rPr lang="en-US" sz="1100" b="0" dirty="0">
                <a:solidFill>
                  <a:srgbClr val="000000"/>
                </a:solidFill>
                <a:effectLst/>
                <a:latin typeface="Consolas" panose="020B0609020204030204" pitchFamily="49" charset="0"/>
              </a:rPr>
              <a:t>  await </a:t>
            </a:r>
            <a:r>
              <a:rPr lang="en-US" sz="1100" b="0" dirty="0" err="1">
                <a:solidFill>
                  <a:srgbClr val="000000"/>
                </a:solidFill>
                <a:effectLst/>
                <a:latin typeface="Consolas" panose="020B0609020204030204" pitchFamily="49" charset="0"/>
              </a:rPr>
              <a:t>source.page.screenshot</a:t>
            </a:r>
            <a:r>
              <a:rPr lang="en-US" sz="1100" b="0" dirty="0">
                <a:solidFill>
                  <a:srgbClr val="000000"/>
                </a:solidFill>
                <a:effectLst/>
                <a:latin typeface="Consolas" panose="020B0609020204030204" pitchFamily="49" charset="0"/>
              </a:rPr>
              <a:t>({ path: `${SNAPSHOT_PATH}</a:t>
            </a:r>
            <a:r>
              <a:rPr lang="en-US" sz="1100" b="0" dirty="0" err="1">
                <a:solidFill>
                  <a:srgbClr val="000000"/>
                </a:solidFill>
                <a:effectLst/>
                <a:latin typeface="Consolas" panose="020B0609020204030204" pitchFamily="49" charset="0"/>
              </a:rPr>
              <a:t>pageSnapshot</a:t>
            </a:r>
            <a:r>
              <a:rPr lang="en-US" sz="1100" b="0" dirty="0">
                <a:solidFill>
                  <a:srgbClr val="000000"/>
                </a:solidFill>
                <a:effectLst/>
                <a:latin typeface="Consolas" panose="020B0609020204030204" pitchFamily="49" charset="0"/>
              </a:rPr>
              <a:t>${</a:t>
            </a:r>
            <a:r>
              <a:rPr lang="en-US" sz="1100" b="0" dirty="0" err="1">
                <a:solidFill>
                  <a:srgbClr val="000000"/>
                </a:solidFill>
                <a:effectLst/>
                <a:latin typeface="Consolas" panose="020B0609020204030204" pitchFamily="49" charset="0"/>
              </a:rPr>
              <a:t>snapshotCount</a:t>
            </a:r>
            <a:r>
              <a:rPr lang="en-US" sz="1100" b="0" dirty="0">
                <a:solidFill>
                  <a:srgbClr val="000000"/>
                </a:solidFill>
                <a:effectLst/>
                <a:latin typeface="Consolas" panose="020B0609020204030204" pitchFamily="49" charset="0"/>
              </a:rPr>
              <a:t>++}.png` });</a:t>
            </a:r>
          </a:p>
          <a:p>
            <a:r>
              <a:rPr lang="en-US" sz="1100" b="0" dirty="0">
                <a:solidFill>
                  <a:srgbClr val="000000"/>
                </a:solidFill>
                <a:effectLst/>
                <a:latin typeface="Consolas" panose="020B0609020204030204" pitchFamily="49" charset="0"/>
              </a:rPr>
              <a:t>}</a:t>
            </a:r>
          </a:p>
          <a:p>
            <a:endParaRPr lang="en-US" sz="1100" dirty="0">
              <a:solidFill>
                <a:srgbClr val="000000"/>
              </a:solidFill>
              <a:latin typeface="Consolas" panose="020B0609020204030204" pitchFamily="49" charset="0"/>
            </a:endParaRPr>
          </a:p>
          <a:p>
            <a:r>
              <a:rPr lang="en-US" sz="1100" b="0" dirty="0">
                <a:solidFill>
                  <a:srgbClr val="008000"/>
                </a:solidFill>
                <a:effectLst/>
                <a:latin typeface="Consolas" panose="020B0609020204030204" pitchFamily="49" charset="0"/>
              </a:rPr>
              <a:t>// create a shortcut key (ctrl + b) that triggers the JS function to download all images</a:t>
            </a:r>
            <a:endParaRPr lang="en-US" sz="1100" b="0" dirty="0">
              <a:solidFill>
                <a:srgbClr val="000000"/>
              </a:solidFill>
              <a:effectLst/>
              <a:latin typeface="Consolas" panose="020B0609020204030204" pitchFamily="49" charset="0"/>
            </a:endParaRPr>
          </a:p>
          <a:p>
            <a:r>
              <a:rPr lang="en-US" sz="1100" b="0" dirty="0">
                <a:solidFill>
                  <a:srgbClr val="0000FF"/>
                </a:solidFill>
                <a:effectLst/>
                <a:latin typeface="Consolas" panose="020B0609020204030204" pitchFamily="49" charset="0"/>
              </a:rPr>
              <a:t>const</a:t>
            </a:r>
            <a:r>
              <a:rPr lang="en-US" sz="1100" b="0" dirty="0">
                <a:solidFill>
                  <a:srgbClr val="000000"/>
                </a:solidFill>
                <a:effectLst/>
                <a:latin typeface="Consolas" panose="020B0609020204030204" pitchFamily="49" charset="0"/>
              </a:rPr>
              <a:t> </a:t>
            </a:r>
            <a:r>
              <a:rPr lang="en-US" sz="1100" b="0" dirty="0" err="1">
                <a:solidFill>
                  <a:srgbClr val="000000"/>
                </a:solidFill>
                <a:effectLst/>
                <a:latin typeface="Consolas" panose="020B0609020204030204" pitchFamily="49" charset="0"/>
              </a:rPr>
              <a:t>shortCutJS</a:t>
            </a:r>
            <a:r>
              <a:rPr lang="en-US" sz="1100" b="0" dirty="0">
                <a:solidFill>
                  <a:srgbClr val="000000"/>
                </a:solidFill>
                <a:effectLst/>
                <a:latin typeface="Consolas" panose="020B0609020204030204" pitchFamily="49" charset="0"/>
              </a:rPr>
              <a:t>  =</a:t>
            </a:r>
            <a:r>
              <a:rPr lang="en-US" sz="1100" b="0" dirty="0">
                <a:solidFill>
                  <a:srgbClr val="A31515"/>
                </a:solidFill>
                <a:effectLst/>
                <a:latin typeface="Consolas" panose="020B0609020204030204" pitchFamily="49" charset="0"/>
              </a:rPr>
              <a:t> `async function </a:t>
            </a:r>
            <a:r>
              <a:rPr lang="en-US" sz="1100" b="0" dirty="0" err="1">
                <a:solidFill>
                  <a:srgbClr val="A31515"/>
                </a:solidFill>
                <a:effectLst/>
                <a:latin typeface="Consolas" panose="020B0609020204030204" pitchFamily="49" charset="0"/>
              </a:rPr>
              <a:t>handleShortCutKey</a:t>
            </a:r>
            <a:r>
              <a:rPr lang="en-US" sz="1100" b="0" dirty="0">
                <a:solidFill>
                  <a:srgbClr val="A31515"/>
                </a:solidFill>
                <a:effectLst/>
                <a:latin typeface="Consolas" panose="020B0609020204030204" pitchFamily="49" charset="0"/>
              </a:rPr>
              <a:t>(e) { if ('</a:t>
            </a:r>
            <a:r>
              <a:rPr lang="en-US" sz="1100" b="0" dirty="0" err="1">
                <a:solidFill>
                  <a:srgbClr val="A31515"/>
                </a:solidFill>
                <a:effectLst/>
                <a:latin typeface="Consolas" panose="020B0609020204030204" pitchFamily="49" charset="0"/>
              </a:rPr>
              <a:t>KeyY</a:t>
            </a:r>
            <a:r>
              <a:rPr lang="en-US" sz="1100" b="0" dirty="0">
                <a:solidFill>
                  <a:srgbClr val="A31515"/>
                </a:solidFill>
                <a:effectLst/>
                <a:latin typeface="Consolas" panose="020B0609020204030204" pitchFamily="49" charset="0"/>
              </a:rPr>
              <a:t>'==</a:t>
            </a:r>
            <a:r>
              <a:rPr lang="en-US" sz="1100" b="0" dirty="0" err="1">
                <a:solidFill>
                  <a:srgbClr val="A31515"/>
                </a:solidFill>
                <a:effectLst/>
                <a:latin typeface="Consolas" panose="020B0609020204030204" pitchFamily="49" charset="0"/>
              </a:rPr>
              <a:t>e.code</a:t>
            </a:r>
            <a:r>
              <a:rPr lang="en-US" sz="1100" b="0" dirty="0">
                <a:solidFill>
                  <a:srgbClr val="A31515"/>
                </a:solidFill>
                <a:effectLst/>
                <a:latin typeface="Consolas" panose="020B0609020204030204" pitchFamily="49" charset="0"/>
              </a:rPr>
              <a:t> &amp;&amp; </a:t>
            </a:r>
            <a:r>
              <a:rPr lang="en-US" sz="1100" b="0" dirty="0" err="1">
                <a:solidFill>
                  <a:srgbClr val="A31515"/>
                </a:solidFill>
                <a:effectLst/>
                <a:latin typeface="Consolas" panose="020B0609020204030204" pitchFamily="49" charset="0"/>
              </a:rPr>
              <a:t>e.ctrlKey</a:t>
            </a:r>
            <a:r>
              <a:rPr lang="en-US" sz="1100" b="0" dirty="0">
                <a:solidFill>
                  <a:srgbClr val="A31515"/>
                </a:solidFill>
                <a:effectLst/>
                <a:latin typeface="Consolas" panose="020B0609020204030204" pitchFamily="49" charset="0"/>
              </a:rPr>
              <a:t>) { </a:t>
            </a:r>
          </a:p>
          <a:p>
            <a:r>
              <a:rPr lang="en-US" sz="1100" b="0" dirty="0">
                <a:solidFill>
                  <a:srgbClr val="A31515"/>
                </a:solidFill>
                <a:effectLst/>
                <a:latin typeface="Consolas" panose="020B0609020204030204" pitchFamily="49" charset="0"/>
              </a:rPr>
              <a:t>                                </a:t>
            </a:r>
            <a:r>
              <a:rPr lang="en-US" sz="1100" b="0" dirty="0" err="1">
                <a:solidFill>
                  <a:srgbClr val="A31515"/>
                </a:solidFill>
                <a:effectLst/>
                <a:latin typeface="Consolas" panose="020B0609020204030204" pitchFamily="49" charset="0"/>
              </a:rPr>
              <a:t>window.snapshotFunction</a:t>
            </a:r>
            <a:r>
              <a:rPr lang="en-US" sz="1100" b="0" dirty="0">
                <a:solidFill>
                  <a:srgbClr val="A31515"/>
                </a:solidFill>
                <a:effectLst/>
                <a:latin typeface="Consolas" panose="020B0609020204030204" pitchFamily="49" charset="0"/>
              </a:rPr>
              <a:t>() ; }}</a:t>
            </a:r>
          </a:p>
          <a:p>
            <a:r>
              <a:rPr lang="en-US" sz="1100" b="0" dirty="0">
                <a:solidFill>
                  <a:srgbClr val="A31515"/>
                </a:solidFill>
                <a:effectLst/>
                <a:latin typeface="Consolas" panose="020B0609020204030204" pitchFamily="49" charset="0"/>
              </a:rPr>
              <a:t>                     </a:t>
            </a:r>
            <a:r>
              <a:rPr lang="en-US" sz="1100" b="0" dirty="0" err="1">
                <a:solidFill>
                  <a:srgbClr val="A31515"/>
                </a:solidFill>
                <a:effectLst/>
                <a:latin typeface="Consolas" panose="020B0609020204030204" pitchFamily="49" charset="0"/>
              </a:rPr>
              <a:t>document.addEventListener</a:t>
            </a:r>
            <a:r>
              <a:rPr lang="en-US" sz="1100" b="0" dirty="0">
                <a:solidFill>
                  <a:srgbClr val="A31515"/>
                </a:solidFill>
                <a:effectLst/>
                <a:latin typeface="Consolas" panose="020B0609020204030204" pitchFamily="49" charset="0"/>
              </a:rPr>
              <a:t>('</a:t>
            </a:r>
            <a:r>
              <a:rPr lang="en-US" sz="1100" b="0" dirty="0" err="1">
                <a:solidFill>
                  <a:srgbClr val="A31515"/>
                </a:solidFill>
                <a:effectLst/>
                <a:latin typeface="Consolas" panose="020B0609020204030204" pitchFamily="49" charset="0"/>
              </a:rPr>
              <a:t>keyup</a:t>
            </a:r>
            <a:r>
              <a:rPr lang="en-US" sz="1100" b="0" dirty="0">
                <a:solidFill>
                  <a:srgbClr val="A31515"/>
                </a:solidFill>
                <a:effectLst/>
                <a:latin typeface="Consolas" panose="020B0609020204030204" pitchFamily="49" charset="0"/>
              </a:rPr>
              <a:t>', </a:t>
            </a:r>
            <a:r>
              <a:rPr lang="en-US" sz="1100" b="0" dirty="0" err="1">
                <a:solidFill>
                  <a:srgbClr val="A31515"/>
                </a:solidFill>
                <a:effectLst/>
                <a:latin typeface="Consolas" panose="020B0609020204030204" pitchFamily="49" charset="0"/>
              </a:rPr>
              <a:t>handleShortCutKey</a:t>
            </a:r>
            <a:r>
              <a:rPr lang="en-US" sz="1100" b="0" dirty="0">
                <a:solidFill>
                  <a:srgbClr val="A31515"/>
                </a:solidFill>
                <a:effectLst/>
                <a:latin typeface="Consolas" panose="020B0609020204030204" pitchFamily="49" charset="0"/>
              </a:rPr>
              <a:t>); </a:t>
            </a:r>
            <a:endParaRPr lang="en-US" sz="1100" dirty="0">
              <a:solidFill>
                <a:srgbClr val="000000"/>
              </a:solidFill>
              <a:latin typeface="Consolas" panose="020B0609020204030204" pitchFamily="49" charset="0"/>
            </a:endParaRPr>
          </a:p>
          <a:p>
            <a:r>
              <a:rPr lang="en-US" sz="1100" b="0" dirty="0">
                <a:solidFill>
                  <a:srgbClr val="A31515"/>
                </a:solidFill>
                <a:effectLst/>
                <a:latin typeface="Consolas" panose="020B0609020204030204" pitchFamily="49" charset="0"/>
              </a:rPr>
              <a:t>                     `</a:t>
            </a:r>
            <a:endParaRPr lang="en-US" sz="1100" dirty="0">
              <a:solidFill>
                <a:srgbClr val="000000"/>
              </a:solidFill>
              <a:latin typeface="Consolas" panose="020B0609020204030204" pitchFamily="49" charset="0"/>
            </a:endParaRPr>
          </a:p>
          <a:p>
            <a:r>
              <a:rPr lang="en-US" sz="1100" b="0" dirty="0">
                <a:solidFill>
                  <a:srgbClr val="000000"/>
                </a:solidFill>
                <a:effectLst/>
                <a:latin typeface="Consolas" panose="020B0609020204030204" pitchFamily="49" charset="0"/>
              </a:rPr>
              <a:t>(</a:t>
            </a:r>
            <a:r>
              <a:rPr lang="en-US" sz="1100" b="0" dirty="0">
                <a:solidFill>
                  <a:srgbClr val="0000FF"/>
                </a:solidFill>
                <a:effectLst/>
                <a:latin typeface="Consolas" panose="020B0609020204030204" pitchFamily="49" charset="0"/>
              </a:rPr>
              <a:t>async</a:t>
            </a:r>
            <a:r>
              <a:rPr lang="en-US" sz="1100" b="0" dirty="0">
                <a:solidFill>
                  <a:srgbClr val="000000"/>
                </a:solidFill>
                <a:effectLst/>
                <a:latin typeface="Consolas" panose="020B0609020204030204" pitchFamily="49" charset="0"/>
              </a:rPr>
              <a:t> () </a:t>
            </a:r>
            <a:r>
              <a:rPr lang="en-US" sz="1100" b="0" dirty="0">
                <a:solidFill>
                  <a:srgbClr val="0000FF"/>
                </a:solidFill>
                <a:effectLst/>
                <a:latin typeface="Consolas" panose="020B0609020204030204" pitchFamily="49" charset="0"/>
              </a:rPr>
              <a:t>=&gt;</a:t>
            </a:r>
            <a:r>
              <a:rPr lang="en-US" sz="1100" b="0" dirty="0">
                <a:solidFill>
                  <a:srgbClr val="000000"/>
                </a:solidFill>
                <a:effectLst/>
                <a:latin typeface="Consolas" panose="020B0609020204030204" pitchFamily="49" charset="0"/>
              </a:rPr>
              <a:t> {</a:t>
            </a:r>
          </a:p>
          <a:p>
            <a:r>
              <a:rPr lang="en-US" sz="1100" b="0" dirty="0">
                <a:solidFill>
                  <a:srgbClr val="000000"/>
                </a:solidFill>
                <a:effectLst/>
                <a:latin typeface="Consolas" panose="020B0609020204030204" pitchFamily="49" charset="0"/>
              </a:rPr>
              <a:t>  </a:t>
            </a:r>
            <a:r>
              <a:rPr lang="en-US" sz="1100" b="0" dirty="0">
                <a:solidFill>
                  <a:srgbClr val="0000FF"/>
                </a:solidFill>
                <a:effectLst/>
                <a:latin typeface="Consolas" panose="020B0609020204030204" pitchFamily="49" charset="0"/>
              </a:rPr>
              <a:t>const</a:t>
            </a:r>
            <a:r>
              <a:rPr lang="en-US" sz="1100" b="0" dirty="0">
                <a:solidFill>
                  <a:srgbClr val="000000"/>
                </a:solidFill>
                <a:effectLst/>
                <a:latin typeface="Consolas" panose="020B0609020204030204" pitchFamily="49" charset="0"/>
              </a:rPr>
              <a:t> browser = </a:t>
            </a:r>
            <a:r>
              <a:rPr lang="en-US" sz="1100" b="0" dirty="0">
                <a:solidFill>
                  <a:srgbClr val="0000FF"/>
                </a:solidFill>
                <a:effectLst/>
                <a:latin typeface="Consolas" panose="020B0609020204030204" pitchFamily="49" charset="0"/>
              </a:rPr>
              <a:t>await</a:t>
            </a:r>
            <a:r>
              <a:rPr lang="en-US" sz="1100" b="0" dirty="0">
                <a:solidFill>
                  <a:srgbClr val="000000"/>
                </a:solidFill>
                <a:effectLst/>
                <a:latin typeface="Consolas" panose="020B0609020204030204" pitchFamily="49" charset="0"/>
              </a:rPr>
              <a:t> </a:t>
            </a:r>
            <a:r>
              <a:rPr lang="en-US" sz="1100" b="0" dirty="0" err="1">
                <a:solidFill>
                  <a:srgbClr val="000000"/>
                </a:solidFill>
                <a:effectLst/>
                <a:latin typeface="Consolas" panose="020B0609020204030204" pitchFamily="49" charset="0"/>
              </a:rPr>
              <a:t>chromium.launch</a:t>
            </a:r>
            <a:r>
              <a:rPr lang="en-US" sz="1100" b="0" dirty="0">
                <a:solidFill>
                  <a:srgbClr val="000000"/>
                </a:solidFill>
                <a:effectLst/>
                <a:latin typeface="Consolas" panose="020B0609020204030204" pitchFamily="49" charset="0"/>
              </a:rPr>
              <a:t>({ </a:t>
            </a:r>
            <a:r>
              <a:rPr lang="en-US" sz="1100" b="0" dirty="0">
                <a:solidFill>
                  <a:srgbClr val="A31515"/>
                </a:solidFill>
                <a:effectLst/>
                <a:latin typeface="Consolas" panose="020B0609020204030204" pitchFamily="49" charset="0"/>
              </a:rPr>
              <a:t>headless</a:t>
            </a:r>
            <a:r>
              <a:rPr lang="en-US" sz="1100" b="0" dirty="0">
                <a:solidFill>
                  <a:srgbClr val="000000"/>
                </a:solidFill>
                <a:effectLst/>
                <a:latin typeface="Consolas" panose="020B0609020204030204" pitchFamily="49" charset="0"/>
              </a:rPr>
              <a:t>: </a:t>
            </a:r>
            <a:r>
              <a:rPr lang="en-US" sz="1100" b="0" dirty="0">
                <a:solidFill>
                  <a:srgbClr val="0000FF"/>
                </a:solidFill>
                <a:effectLst/>
                <a:latin typeface="Consolas" panose="020B0609020204030204" pitchFamily="49" charset="0"/>
              </a:rPr>
              <a:t>false</a:t>
            </a:r>
            <a:r>
              <a:rPr lang="en-US" sz="1100" b="0" dirty="0">
                <a:solidFill>
                  <a:srgbClr val="000000"/>
                </a:solidFill>
                <a:effectLst/>
                <a:latin typeface="Consolas" panose="020B0609020204030204" pitchFamily="49" charset="0"/>
              </a:rPr>
              <a:t> })</a:t>
            </a:r>
          </a:p>
          <a:p>
            <a:r>
              <a:rPr lang="en-US" sz="1100" b="0" dirty="0">
                <a:solidFill>
                  <a:srgbClr val="000000"/>
                </a:solidFill>
                <a:effectLst/>
                <a:latin typeface="Consolas" panose="020B0609020204030204" pitchFamily="49" charset="0"/>
              </a:rPr>
              <a:t>  </a:t>
            </a:r>
            <a:r>
              <a:rPr lang="en-US" sz="1100" b="0" dirty="0">
                <a:solidFill>
                  <a:srgbClr val="0000FF"/>
                </a:solidFill>
                <a:effectLst/>
                <a:latin typeface="Consolas" panose="020B0609020204030204" pitchFamily="49" charset="0"/>
              </a:rPr>
              <a:t>const</a:t>
            </a:r>
            <a:r>
              <a:rPr lang="en-US" sz="1100" b="0" dirty="0">
                <a:solidFill>
                  <a:srgbClr val="000000"/>
                </a:solidFill>
                <a:effectLst/>
                <a:latin typeface="Consolas" panose="020B0609020204030204" pitchFamily="49" charset="0"/>
              </a:rPr>
              <a:t> context = </a:t>
            </a:r>
            <a:r>
              <a:rPr lang="en-US" sz="1100" b="0" dirty="0">
                <a:solidFill>
                  <a:srgbClr val="0000FF"/>
                </a:solidFill>
                <a:effectLst/>
                <a:latin typeface="Consolas" panose="020B0609020204030204" pitchFamily="49" charset="0"/>
              </a:rPr>
              <a:t>await</a:t>
            </a:r>
            <a:r>
              <a:rPr lang="en-US" sz="1100" b="0" dirty="0">
                <a:solidFill>
                  <a:srgbClr val="000000"/>
                </a:solidFill>
                <a:effectLst/>
                <a:latin typeface="Consolas" panose="020B0609020204030204" pitchFamily="49" charset="0"/>
              </a:rPr>
              <a:t> </a:t>
            </a:r>
            <a:r>
              <a:rPr lang="en-US" sz="1100" b="0" dirty="0" err="1">
                <a:solidFill>
                  <a:srgbClr val="000000"/>
                </a:solidFill>
                <a:effectLst/>
                <a:latin typeface="Consolas" panose="020B0609020204030204" pitchFamily="49" charset="0"/>
              </a:rPr>
              <a:t>browser.newContext</a:t>
            </a:r>
            <a:r>
              <a:rPr lang="en-US" sz="1100" b="0" dirty="0">
                <a:solidFill>
                  <a:srgbClr val="000000"/>
                </a:solidFill>
                <a:effectLst/>
                <a:latin typeface="Consolas" panose="020B0609020204030204" pitchFamily="49" charset="0"/>
              </a:rPr>
              <a:t>()</a:t>
            </a:r>
          </a:p>
          <a:p>
            <a:r>
              <a:rPr lang="en-US" sz="1100" b="0" dirty="0">
                <a:solidFill>
                  <a:srgbClr val="000000"/>
                </a:solidFill>
                <a:effectLst/>
                <a:latin typeface="Consolas" panose="020B0609020204030204" pitchFamily="49" charset="0"/>
              </a:rPr>
              <a:t>  </a:t>
            </a:r>
            <a:r>
              <a:rPr lang="en-US" sz="1100" b="0" dirty="0">
                <a:solidFill>
                  <a:srgbClr val="008000"/>
                </a:solidFill>
                <a:effectLst/>
                <a:latin typeface="Consolas" panose="020B0609020204030204" pitchFamily="49" charset="0"/>
              </a:rPr>
              <a:t>// expose a Node function as binding to the page (to be invoked from the function)</a:t>
            </a:r>
            <a:endParaRPr lang="en-US" sz="1100" b="0" dirty="0">
              <a:solidFill>
                <a:srgbClr val="000000"/>
              </a:solidFill>
              <a:effectLst/>
              <a:latin typeface="Consolas" panose="020B0609020204030204" pitchFamily="49" charset="0"/>
            </a:endParaRPr>
          </a:p>
          <a:p>
            <a:r>
              <a:rPr lang="en-US" sz="1100" b="0" dirty="0">
                <a:solidFill>
                  <a:srgbClr val="000000"/>
                </a:solidFill>
                <a:effectLst/>
                <a:latin typeface="Consolas" panose="020B0609020204030204" pitchFamily="49" charset="0"/>
              </a:rPr>
              <a:t>  await </a:t>
            </a:r>
            <a:r>
              <a:rPr lang="en-US" sz="1100" b="0" dirty="0" err="1">
                <a:solidFill>
                  <a:srgbClr val="000000"/>
                </a:solidFill>
                <a:effectLst/>
                <a:latin typeface="Consolas" panose="020B0609020204030204" pitchFamily="49" charset="0"/>
              </a:rPr>
              <a:t>context.exposeBinding</a:t>
            </a:r>
            <a:r>
              <a:rPr lang="en-US" sz="1100" b="0" dirty="0">
                <a:solidFill>
                  <a:srgbClr val="000000"/>
                </a:solidFill>
                <a:effectLst/>
                <a:latin typeface="Consolas" panose="020B0609020204030204" pitchFamily="49" charset="0"/>
              </a:rPr>
              <a:t>('</a:t>
            </a:r>
            <a:r>
              <a:rPr lang="en-US" sz="1100" b="0" dirty="0" err="1">
                <a:solidFill>
                  <a:srgbClr val="000000"/>
                </a:solidFill>
                <a:effectLst/>
                <a:latin typeface="Consolas" panose="020B0609020204030204" pitchFamily="49" charset="0"/>
              </a:rPr>
              <a:t>snapshotFunction</a:t>
            </a:r>
            <a:r>
              <a:rPr lang="en-US" sz="1100" b="0" dirty="0">
                <a:solidFill>
                  <a:srgbClr val="000000"/>
                </a:solidFill>
                <a:effectLst/>
                <a:latin typeface="Consolas" panose="020B0609020204030204" pitchFamily="49" charset="0"/>
              </a:rPr>
              <a:t>', </a:t>
            </a:r>
            <a:r>
              <a:rPr lang="en-US" sz="1100" b="0" dirty="0" err="1">
                <a:solidFill>
                  <a:srgbClr val="000000"/>
                </a:solidFill>
                <a:effectLst/>
                <a:latin typeface="Consolas" panose="020B0609020204030204" pitchFamily="49" charset="0"/>
              </a:rPr>
              <a:t>snapshotter</a:t>
            </a:r>
            <a:r>
              <a:rPr lang="en-US" sz="1100" b="0" dirty="0">
                <a:solidFill>
                  <a:srgbClr val="000000"/>
                </a:solidFill>
                <a:effectLst/>
                <a:latin typeface="Consolas" panose="020B0609020204030204" pitchFamily="49" charset="0"/>
              </a:rPr>
              <a:t>)</a:t>
            </a:r>
          </a:p>
          <a:p>
            <a:r>
              <a:rPr lang="en-US" sz="1100" dirty="0">
                <a:solidFill>
                  <a:srgbClr val="000000"/>
                </a:solidFill>
                <a:latin typeface="Consolas" panose="020B0609020204030204" pitchFamily="49" charset="0"/>
              </a:rPr>
              <a:t>  // execute JS snippet for every new page, page reload and navigation</a:t>
            </a:r>
            <a:br>
              <a:rPr lang="en-US" sz="1100" b="0" dirty="0">
                <a:solidFill>
                  <a:srgbClr val="000000"/>
                </a:solidFill>
                <a:effectLst/>
                <a:latin typeface="Consolas" panose="020B0609020204030204" pitchFamily="49" charset="0"/>
              </a:rPr>
            </a:br>
            <a:r>
              <a:rPr lang="en-US" sz="1100" b="0" dirty="0">
                <a:solidFill>
                  <a:srgbClr val="000000"/>
                </a:solidFill>
                <a:effectLst/>
                <a:latin typeface="Consolas" panose="020B0609020204030204" pitchFamily="49" charset="0"/>
              </a:rPr>
              <a:t>  </a:t>
            </a:r>
            <a:r>
              <a:rPr lang="en-US" sz="1100" b="0" dirty="0">
                <a:solidFill>
                  <a:srgbClr val="0000FF"/>
                </a:solidFill>
                <a:effectLst/>
                <a:latin typeface="Consolas" panose="020B0609020204030204" pitchFamily="49" charset="0"/>
              </a:rPr>
              <a:t>await</a:t>
            </a:r>
            <a:r>
              <a:rPr lang="en-US" sz="1100" b="0" dirty="0">
                <a:solidFill>
                  <a:srgbClr val="000000"/>
                </a:solidFill>
                <a:effectLst/>
                <a:latin typeface="Consolas" panose="020B0609020204030204" pitchFamily="49" charset="0"/>
              </a:rPr>
              <a:t> </a:t>
            </a:r>
            <a:r>
              <a:rPr lang="en-US" sz="1100" b="0" dirty="0" err="1">
                <a:solidFill>
                  <a:srgbClr val="000000"/>
                </a:solidFill>
                <a:effectLst/>
                <a:latin typeface="Consolas" panose="020B0609020204030204" pitchFamily="49" charset="0"/>
              </a:rPr>
              <a:t>await</a:t>
            </a:r>
            <a:r>
              <a:rPr lang="en-US" sz="1100" b="0" dirty="0">
                <a:solidFill>
                  <a:srgbClr val="000000"/>
                </a:solidFill>
                <a:effectLst/>
                <a:latin typeface="Consolas" panose="020B0609020204030204" pitchFamily="49" charset="0"/>
              </a:rPr>
              <a:t> </a:t>
            </a:r>
            <a:r>
              <a:rPr lang="en-US" sz="1100" b="0" dirty="0" err="1">
                <a:solidFill>
                  <a:srgbClr val="000000"/>
                </a:solidFill>
                <a:effectLst/>
                <a:latin typeface="Consolas" panose="020B0609020204030204" pitchFamily="49" charset="0"/>
              </a:rPr>
              <a:t>context.addInitScript</a:t>
            </a:r>
            <a:r>
              <a:rPr lang="en-US" sz="1100" b="0" dirty="0">
                <a:solidFill>
                  <a:srgbClr val="000000"/>
                </a:solidFill>
                <a:effectLst/>
                <a:latin typeface="Consolas" panose="020B0609020204030204" pitchFamily="49" charset="0"/>
              </a:rPr>
              <a:t> ({ </a:t>
            </a:r>
            <a:r>
              <a:rPr lang="en-US" sz="1100" b="0" dirty="0">
                <a:solidFill>
                  <a:srgbClr val="A31515"/>
                </a:solidFill>
                <a:effectLst/>
                <a:latin typeface="Consolas" panose="020B0609020204030204" pitchFamily="49" charset="0"/>
              </a:rPr>
              <a:t>content</a:t>
            </a:r>
            <a:r>
              <a:rPr lang="en-US" sz="1100" b="0" dirty="0">
                <a:solidFill>
                  <a:srgbClr val="000000"/>
                </a:solidFill>
                <a:effectLst/>
                <a:latin typeface="Consolas" panose="020B0609020204030204" pitchFamily="49" charset="0"/>
              </a:rPr>
              <a:t>: </a:t>
            </a:r>
            <a:r>
              <a:rPr lang="en-US" sz="1100" b="0" dirty="0" err="1">
                <a:solidFill>
                  <a:srgbClr val="000000"/>
                </a:solidFill>
                <a:effectLst/>
                <a:latin typeface="Consolas" panose="020B0609020204030204" pitchFamily="49" charset="0"/>
              </a:rPr>
              <a:t>shortCutJS</a:t>
            </a:r>
            <a:r>
              <a:rPr lang="en-US" sz="1100" b="0" dirty="0">
                <a:solidFill>
                  <a:srgbClr val="000000"/>
                </a:solidFill>
                <a:effectLst/>
                <a:latin typeface="Consolas" panose="020B0609020204030204" pitchFamily="49" charset="0"/>
              </a:rPr>
              <a:t> })</a:t>
            </a:r>
            <a:br>
              <a:rPr lang="en-US" sz="1100" b="0" dirty="0">
                <a:solidFill>
                  <a:srgbClr val="000000"/>
                </a:solidFill>
                <a:effectLst/>
                <a:latin typeface="Consolas" panose="020B0609020204030204" pitchFamily="49" charset="0"/>
              </a:rPr>
            </a:br>
            <a:endParaRPr lang="en-US" sz="1100" b="0" dirty="0">
              <a:solidFill>
                <a:srgbClr val="000000"/>
              </a:solidFill>
              <a:effectLst/>
              <a:latin typeface="Consolas" panose="020B0609020204030204" pitchFamily="49" charset="0"/>
            </a:endParaRPr>
          </a:p>
          <a:p>
            <a:r>
              <a:rPr lang="en-US" sz="1100" b="0" dirty="0">
                <a:solidFill>
                  <a:srgbClr val="000000"/>
                </a:solidFill>
                <a:effectLst/>
                <a:latin typeface="Consolas" panose="020B0609020204030204" pitchFamily="49" charset="0"/>
              </a:rPr>
              <a:t>  </a:t>
            </a:r>
            <a:r>
              <a:rPr lang="en-US" sz="1100" b="0" dirty="0">
                <a:solidFill>
                  <a:srgbClr val="0000FF"/>
                </a:solidFill>
                <a:effectLst/>
                <a:latin typeface="Consolas" panose="020B0609020204030204" pitchFamily="49" charset="0"/>
              </a:rPr>
              <a:t>const</a:t>
            </a:r>
            <a:r>
              <a:rPr lang="en-US" sz="1100" b="0" dirty="0">
                <a:solidFill>
                  <a:srgbClr val="000000"/>
                </a:solidFill>
                <a:effectLst/>
                <a:latin typeface="Consolas" panose="020B0609020204030204" pitchFamily="49" charset="0"/>
              </a:rPr>
              <a:t> page = </a:t>
            </a:r>
            <a:r>
              <a:rPr lang="en-US" sz="1100" b="0" dirty="0">
                <a:solidFill>
                  <a:srgbClr val="0000FF"/>
                </a:solidFill>
                <a:effectLst/>
                <a:latin typeface="Consolas" panose="020B0609020204030204" pitchFamily="49" charset="0"/>
              </a:rPr>
              <a:t>await</a:t>
            </a:r>
            <a:r>
              <a:rPr lang="en-US" sz="1100" b="0" dirty="0">
                <a:solidFill>
                  <a:srgbClr val="000000"/>
                </a:solidFill>
                <a:effectLst/>
                <a:latin typeface="Consolas" panose="020B0609020204030204" pitchFamily="49" charset="0"/>
              </a:rPr>
              <a:t> </a:t>
            </a:r>
            <a:r>
              <a:rPr lang="en-US" sz="1100" b="0" dirty="0" err="1">
                <a:solidFill>
                  <a:srgbClr val="000000"/>
                </a:solidFill>
                <a:effectLst/>
                <a:latin typeface="Consolas" panose="020B0609020204030204" pitchFamily="49" charset="0"/>
              </a:rPr>
              <a:t>context.newPage</a:t>
            </a:r>
            <a:r>
              <a:rPr lang="en-US" sz="1100" b="0" dirty="0">
                <a:solidFill>
                  <a:srgbClr val="000000"/>
                </a:solidFill>
                <a:effectLst/>
                <a:latin typeface="Consolas" panose="020B0609020204030204" pitchFamily="49" charset="0"/>
              </a:rPr>
              <a:t>();</a:t>
            </a:r>
            <a:br>
              <a:rPr lang="en-US" sz="1100" b="0" dirty="0">
                <a:solidFill>
                  <a:srgbClr val="000000"/>
                </a:solidFill>
                <a:effectLst/>
                <a:latin typeface="Consolas" panose="020B0609020204030204" pitchFamily="49" charset="0"/>
              </a:rPr>
            </a:br>
            <a:r>
              <a:rPr lang="en-US" sz="1100" b="0" dirty="0">
                <a:solidFill>
                  <a:srgbClr val="000000"/>
                </a:solidFill>
                <a:effectLst/>
                <a:latin typeface="Consolas" panose="020B0609020204030204" pitchFamily="49" charset="0"/>
              </a:rPr>
              <a:t>  </a:t>
            </a:r>
            <a:r>
              <a:rPr lang="en-US" sz="1100" b="0" dirty="0">
                <a:solidFill>
                  <a:srgbClr val="0000FF"/>
                </a:solidFill>
                <a:effectLst/>
                <a:latin typeface="Consolas" panose="020B0609020204030204" pitchFamily="49" charset="0"/>
              </a:rPr>
              <a:t>await</a:t>
            </a:r>
            <a:r>
              <a:rPr lang="en-US" sz="1100" b="0" dirty="0">
                <a:solidFill>
                  <a:srgbClr val="000000"/>
                </a:solidFill>
                <a:effectLst/>
                <a:latin typeface="Consolas" panose="020B0609020204030204" pitchFamily="49" charset="0"/>
              </a:rPr>
              <a:t> </a:t>
            </a:r>
            <a:r>
              <a:rPr lang="en-US" sz="1100" b="0" dirty="0" err="1">
                <a:solidFill>
                  <a:srgbClr val="000000"/>
                </a:solidFill>
                <a:effectLst/>
                <a:latin typeface="Consolas" panose="020B0609020204030204" pitchFamily="49" charset="0"/>
              </a:rPr>
              <a:t>page.goto</a:t>
            </a:r>
            <a:r>
              <a:rPr lang="en-US" sz="1100" b="0" dirty="0">
                <a:solidFill>
                  <a:srgbClr val="000000"/>
                </a:solidFill>
                <a:effectLst/>
                <a:latin typeface="Consolas" panose="020B0609020204030204" pitchFamily="49" charset="0"/>
              </a:rPr>
              <a:t>(URL);</a:t>
            </a:r>
          </a:p>
          <a:p>
            <a:r>
              <a:rPr lang="en-US" sz="1100" b="0" dirty="0">
                <a:solidFill>
                  <a:srgbClr val="000000"/>
                </a:solidFill>
                <a:effectLst/>
                <a:latin typeface="Consolas" panose="020B0609020204030204" pitchFamily="49" charset="0"/>
              </a:rPr>
              <a:t>  ...</a:t>
            </a:r>
            <a:br>
              <a:rPr lang="en-US" sz="1100" b="0" dirty="0">
                <a:solidFill>
                  <a:srgbClr val="000000"/>
                </a:solidFill>
                <a:effectLst/>
                <a:latin typeface="Consolas" panose="020B0609020204030204" pitchFamily="49" charset="0"/>
              </a:rPr>
            </a:br>
            <a:r>
              <a:rPr lang="en-US" sz="1100" b="0" dirty="0">
                <a:solidFill>
                  <a:srgbClr val="000000"/>
                </a:solidFill>
                <a:effectLst/>
                <a:latin typeface="Consolas" panose="020B0609020204030204" pitchFamily="49" charset="0"/>
              </a:rPr>
              <a:t>  // at this point, the browser will respond to </a:t>
            </a:r>
            <a:r>
              <a:rPr lang="en-US" sz="1100" b="0" dirty="0" err="1">
                <a:solidFill>
                  <a:srgbClr val="000000"/>
                </a:solidFill>
                <a:effectLst/>
                <a:latin typeface="Consolas" panose="020B0609020204030204" pitchFamily="49" charset="0"/>
              </a:rPr>
              <a:t>ctrl+y</a:t>
            </a:r>
            <a:r>
              <a:rPr lang="en-US" sz="1100" b="0" dirty="0">
                <a:solidFill>
                  <a:srgbClr val="000000"/>
                </a:solidFill>
                <a:effectLst/>
                <a:latin typeface="Consolas" panose="020B0609020204030204" pitchFamily="49" charset="0"/>
              </a:rPr>
              <a:t> by invoking </a:t>
            </a:r>
            <a:r>
              <a:rPr lang="en-US" sz="1100" b="0" dirty="0" err="1">
                <a:solidFill>
                  <a:srgbClr val="000000"/>
                </a:solidFill>
                <a:effectLst/>
                <a:latin typeface="Consolas" panose="020B0609020204030204" pitchFamily="49" charset="0"/>
              </a:rPr>
              <a:t>handleShortCutKey</a:t>
            </a:r>
            <a:r>
              <a:rPr lang="en-US" sz="1100" b="0" dirty="0">
                <a:solidFill>
                  <a:srgbClr val="000000"/>
                </a:solidFill>
                <a:effectLst/>
                <a:latin typeface="Consolas" panose="020B0609020204030204" pitchFamily="49" charset="0"/>
              </a:rPr>
              <a:t> </a:t>
            </a:r>
            <a:br>
              <a:rPr lang="en-US" sz="1100" b="0" dirty="0">
                <a:solidFill>
                  <a:srgbClr val="000000"/>
                </a:solidFill>
                <a:effectLst/>
                <a:latin typeface="Consolas" panose="020B0609020204030204" pitchFamily="49" charset="0"/>
              </a:rPr>
            </a:br>
            <a:r>
              <a:rPr lang="en-US" sz="1100" b="0" dirty="0">
                <a:solidFill>
                  <a:srgbClr val="000000"/>
                </a:solidFill>
                <a:effectLst/>
                <a:latin typeface="Consolas" panose="020B0609020204030204" pitchFamily="49" charset="0"/>
              </a:rPr>
              <a:t>  // that in turn invokes </a:t>
            </a:r>
            <a:r>
              <a:rPr lang="en-US" sz="1100" b="0" dirty="0" err="1">
                <a:solidFill>
                  <a:srgbClr val="A31515"/>
                </a:solidFill>
                <a:effectLst/>
                <a:latin typeface="Consolas" panose="020B0609020204030204" pitchFamily="49" charset="0"/>
              </a:rPr>
              <a:t>window.snap</a:t>
            </a:r>
            <a:r>
              <a:rPr lang="en-US" sz="1100" dirty="0" err="1">
                <a:solidFill>
                  <a:srgbClr val="A31515"/>
                </a:solidFill>
                <a:latin typeface="Consolas" panose="020B0609020204030204" pitchFamily="49" charset="0"/>
              </a:rPr>
              <a:t>shot</a:t>
            </a:r>
            <a:r>
              <a:rPr lang="en-US" sz="1100" b="0" dirty="0" err="1">
                <a:solidFill>
                  <a:srgbClr val="A31515"/>
                </a:solidFill>
                <a:effectLst/>
                <a:latin typeface="Consolas" panose="020B0609020204030204" pitchFamily="49" charset="0"/>
              </a:rPr>
              <a:t>Function</a:t>
            </a:r>
            <a:r>
              <a:rPr lang="en-US" sz="1100" b="0" dirty="0">
                <a:solidFill>
                  <a:srgbClr val="A31515"/>
                </a:solidFill>
                <a:effectLst/>
                <a:latin typeface="Consolas" panose="020B0609020204030204" pitchFamily="49" charset="0"/>
              </a:rPr>
              <a:t>() which is a proxy for function </a:t>
            </a:r>
            <a:r>
              <a:rPr lang="en-US" sz="1100" b="0" dirty="0" err="1">
                <a:solidFill>
                  <a:srgbClr val="A31515"/>
                </a:solidFill>
                <a:effectLst/>
                <a:latin typeface="Consolas" panose="020B0609020204030204" pitchFamily="49" charset="0"/>
              </a:rPr>
              <a:t>snapshotter</a:t>
            </a:r>
            <a:r>
              <a:rPr lang="en-US" sz="1100" b="0" dirty="0">
                <a:solidFill>
                  <a:srgbClr val="A31515"/>
                </a:solidFill>
                <a:effectLst/>
                <a:latin typeface="Consolas" panose="020B0609020204030204" pitchFamily="49" charset="0"/>
              </a:rPr>
              <a:t> in</a:t>
            </a:r>
            <a:br>
              <a:rPr lang="en-US" sz="1100" b="0" dirty="0">
                <a:solidFill>
                  <a:srgbClr val="A31515"/>
                </a:solidFill>
                <a:effectLst/>
                <a:latin typeface="Consolas" panose="020B0609020204030204" pitchFamily="49" charset="0"/>
              </a:rPr>
            </a:br>
            <a:r>
              <a:rPr lang="en-US" sz="1100" b="0" dirty="0">
                <a:solidFill>
                  <a:srgbClr val="A31515"/>
                </a:solidFill>
                <a:effectLst/>
                <a:latin typeface="Consolas" panose="020B0609020204030204" pitchFamily="49" charset="0"/>
              </a:rPr>
              <a:t>  // the context of the Node application that will write a snapshot PNG file</a:t>
            </a:r>
            <a:endParaRPr lang="en-US" sz="1100" b="0" dirty="0">
              <a:solidFill>
                <a:srgbClr val="000000"/>
              </a:solidFill>
              <a:effectLst/>
              <a:latin typeface="Consolas" panose="020B0609020204030204" pitchFamily="49" charset="0"/>
            </a:endParaRPr>
          </a:p>
        </p:txBody>
      </p:sp>
      <p:sp>
        <p:nvSpPr>
          <p:cNvPr id="3" name="Rectangle 2">
            <a:extLst>
              <a:ext uri="{FF2B5EF4-FFF2-40B4-BE49-F238E27FC236}">
                <a16:creationId xmlns:a16="http://schemas.microsoft.com/office/drawing/2014/main" id="{FD1F504C-EC05-4E45-AF49-C3CB414C2788}"/>
              </a:ext>
            </a:extLst>
          </p:cNvPr>
          <p:cNvSpPr/>
          <p:nvPr/>
        </p:nvSpPr>
        <p:spPr>
          <a:xfrm>
            <a:off x="1961662" y="1781908"/>
            <a:ext cx="5642707" cy="617415"/>
          </a:xfrm>
          <a:prstGeom prst="rect">
            <a:avLst/>
          </a:prstGeom>
          <a:noFill/>
          <a:ln w="285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194" name="Picture 2" descr="Chromium (web browser) - Wikipedia">
            <a:extLst>
              <a:ext uri="{FF2B5EF4-FFF2-40B4-BE49-F238E27FC236}">
                <a16:creationId xmlns:a16="http://schemas.microsoft.com/office/drawing/2014/main" id="{57165B30-DADD-4C25-BF77-C0AF6D1F54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50491" y="3189596"/>
            <a:ext cx="804008" cy="804008"/>
          </a:xfrm>
          <a:prstGeom prst="rect">
            <a:avLst/>
          </a:prstGeom>
          <a:noFill/>
          <a:extLst>
            <a:ext uri="{909E8E84-426E-40DD-AFC4-6F175D3DCCD1}">
              <a14:hiddenFill xmlns:a14="http://schemas.microsoft.com/office/drawing/2010/main">
                <a:solidFill>
                  <a:srgbClr val="FFFFFF"/>
                </a:solidFill>
              </a14:hiddenFill>
            </a:ext>
          </a:extLst>
        </p:spPr>
      </p:pic>
      <p:sp>
        <p:nvSpPr>
          <p:cNvPr id="5" name="Arrow: Right 4">
            <a:extLst>
              <a:ext uri="{FF2B5EF4-FFF2-40B4-BE49-F238E27FC236}">
                <a16:creationId xmlns:a16="http://schemas.microsoft.com/office/drawing/2014/main" id="{67C16A9B-011C-4732-BEC8-FE498C587DFE}"/>
              </a:ext>
            </a:extLst>
          </p:cNvPr>
          <p:cNvSpPr/>
          <p:nvPr/>
        </p:nvSpPr>
        <p:spPr>
          <a:xfrm>
            <a:off x="5214074" y="3464600"/>
            <a:ext cx="1257063" cy="254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2" descr="Chromium (web browser) - Wikipedia">
            <a:extLst>
              <a:ext uri="{FF2B5EF4-FFF2-40B4-BE49-F238E27FC236}">
                <a16:creationId xmlns:a16="http://schemas.microsoft.com/office/drawing/2014/main" id="{E4D31CAE-2E11-4106-8E2B-CC6D9A55EA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28338" y="2744178"/>
            <a:ext cx="804008" cy="804008"/>
          </a:xfrm>
          <a:prstGeom prst="rect">
            <a:avLst/>
          </a:prstGeom>
          <a:noFill/>
          <a:extLst>
            <a:ext uri="{909E8E84-426E-40DD-AFC4-6F175D3DCCD1}">
              <a14:hiddenFill xmlns:a14="http://schemas.microsoft.com/office/drawing/2010/main">
                <a:solidFill>
                  <a:srgbClr val="FFFFFF"/>
                </a:solidFill>
              </a14:hiddenFill>
            </a:ext>
          </a:extLst>
        </p:spPr>
      </p:pic>
      <p:sp>
        <p:nvSpPr>
          <p:cNvPr id="9" name="Arrow: Right 8">
            <a:extLst>
              <a:ext uri="{FF2B5EF4-FFF2-40B4-BE49-F238E27FC236}">
                <a16:creationId xmlns:a16="http://schemas.microsoft.com/office/drawing/2014/main" id="{08078BA5-7BA2-4190-B814-DE0E9B5D0D5C}"/>
              </a:ext>
            </a:extLst>
          </p:cNvPr>
          <p:cNvSpPr/>
          <p:nvPr/>
        </p:nvSpPr>
        <p:spPr>
          <a:xfrm>
            <a:off x="5214074" y="3091474"/>
            <a:ext cx="1830034" cy="254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2" descr="Chromium (web browser) - Wikipedia">
            <a:extLst>
              <a:ext uri="{FF2B5EF4-FFF2-40B4-BE49-F238E27FC236}">
                <a16:creationId xmlns:a16="http://schemas.microsoft.com/office/drawing/2014/main" id="{8D72CEB5-6ADC-459E-8F73-8E8CB4B241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76633" y="2271586"/>
            <a:ext cx="255472" cy="2554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1250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3" end="1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14" end="14"/>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xEl>
                                              <p:pRg st="15" end="1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19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xEl>
                                              <p:pRg st="6" end="6"/>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
                                            <p:txEl>
                                              <p:pRg st="7" end="7"/>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
                                            <p:txEl>
                                              <p:pRg st="8" end="8"/>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
                                            <p:txEl>
                                              <p:pRg st="9" end="9"/>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6">
                                            <p:txEl>
                                              <p:pRg st="16" end="16"/>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6">
                                            <p:txEl>
                                              <p:pRg st="17" end="1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9"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2604EB-4657-4487-9026-8D4E5BA33AF9}"/>
              </a:ext>
            </a:extLst>
          </p:cNvPr>
          <p:cNvSpPr>
            <a:spLocks noGrp="1"/>
          </p:cNvSpPr>
          <p:nvPr>
            <p:ph type="title"/>
          </p:nvPr>
        </p:nvSpPr>
        <p:spPr/>
        <p:txBody>
          <a:bodyPr/>
          <a:lstStyle/>
          <a:p>
            <a:r>
              <a:rPr lang="en-US" dirty="0"/>
              <a:t>Manipulate Web Page from Node application</a:t>
            </a:r>
          </a:p>
        </p:txBody>
      </p:sp>
      <p:sp>
        <p:nvSpPr>
          <p:cNvPr id="3" name="Content Placeholder 2">
            <a:extLst>
              <a:ext uri="{FF2B5EF4-FFF2-40B4-BE49-F238E27FC236}">
                <a16:creationId xmlns:a16="http://schemas.microsoft.com/office/drawing/2014/main" id="{629A7D00-D8F8-4862-BBA8-0AF5F81BE0F9}"/>
              </a:ext>
            </a:extLst>
          </p:cNvPr>
          <p:cNvSpPr>
            <a:spLocks noGrp="1"/>
          </p:cNvSpPr>
          <p:nvPr>
            <p:ph idx="1"/>
          </p:nvPr>
        </p:nvSpPr>
        <p:spPr>
          <a:xfrm>
            <a:off x="720003" y="936000"/>
            <a:ext cx="8098877" cy="3780000"/>
          </a:xfrm>
        </p:spPr>
        <p:txBody>
          <a:bodyPr/>
          <a:lstStyle/>
          <a:p>
            <a:r>
              <a:rPr lang="en-US" dirty="0"/>
              <a:t>Add JavaScript to execute for each page load, refresh, navigation</a:t>
            </a:r>
          </a:p>
          <a:p>
            <a:pPr lvl="1"/>
            <a:r>
              <a:rPr lang="en-US" sz="1200" dirty="0" err="1">
                <a:solidFill>
                  <a:schemeClr val="tx2">
                    <a:lumMod val="75000"/>
                  </a:schemeClr>
                </a:solidFill>
                <a:latin typeface="Lucida Sans Typewriter" panose="020B0509030504030204" pitchFamily="49" charset="0"/>
              </a:rPr>
              <a:t>context.addInitScript</a:t>
            </a:r>
            <a:r>
              <a:rPr lang="en-US" sz="1200" dirty="0">
                <a:solidFill>
                  <a:schemeClr val="tx2">
                    <a:lumMod val="75000"/>
                  </a:schemeClr>
                </a:solidFill>
                <a:latin typeface="Lucida Sans Typewriter" panose="020B0509030504030204" pitchFamily="49" charset="0"/>
              </a:rPr>
              <a:t>(&lt;browser side JavaScript&gt;)</a:t>
            </a:r>
          </a:p>
          <a:p>
            <a:r>
              <a:rPr lang="en-US" dirty="0"/>
              <a:t>Add &lt;script&gt; tag to page – with new JavaScript functions and statements to execute</a:t>
            </a:r>
          </a:p>
          <a:p>
            <a:pPr lvl="1"/>
            <a:r>
              <a:rPr lang="en-US" sz="1200" dirty="0" err="1">
                <a:solidFill>
                  <a:schemeClr val="tx2">
                    <a:lumMod val="75000"/>
                  </a:schemeClr>
                </a:solidFill>
                <a:latin typeface="Lucida Sans Typewriter" panose="020B0509030504030204" pitchFamily="49" charset="0"/>
              </a:rPr>
              <a:t>page.addScriptTag</a:t>
            </a:r>
            <a:r>
              <a:rPr lang="en-US" sz="1200" dirty="0">
                <a:solidFill>
                  <a:schemeClr val="tx2">
                    <a:lumMod val="75000"/>
                  </a:schemeClr>
                </a:solidFill>
                <a:latin typeface="Lucida Sans Typewriter" panose="020B0509030504030204" pitchFamily="49" charset="0"/>
              </a:rPr>
              <a:t>({ content: `console.log('Message from the Outside')` })</a:t>
            </a:r>
          </a:p>
          <a:p>
            <a:r>
              <a:rPr lang="en-US" dirty="0"/>
              <a:t>Expose NodeJS function inside the Browser context (on the window object)</a:t>
            </a:r>
          </a:p>
          <a:p>
            <a:pPr lvl="1"/>
            <a:r>
              <a:rPr lang="en-US" sz="1200" dirty="0" err="1">
                <a:solidFill>
                  <a:schemeClr val="tx2">
                    <a:lumMod val="75000"/>
                  </a:schemeClr>
                </a:solidFill>
                <a:latin typeface="Lucida Sans Typewriter" panose="020B0509030504030204" pitchFamily="49" charset="0"/>
              </a:rPr>
              <a:t>context.exposeBinding</a:t>
            </a:r>
            <a:r>
              <a:rPr lang="en-US" sz="1200" dirty="0">
                <a:solidFill>
                  <a:schemeClr val="tx2">
                    <a:lumMod val="75000"/>
                  </a:schemeClr>
                </a:solidFill>
                <a:latin typeface="Lucida Sans Typewriter" panose="020B0509030504030204" pitchFamily="49" charset="0"/>
              </a:rPr>
              <a:t>('</a:t>
            </a:r>
            <a:r>
              <a:rPr lang="en-US" sz="1200" dirty="0" err="1">
                <a:solidFill>
                  <a:schemeClr val="tx2">
                    <a:lumMod val="75000"/>
                  </a:schemeClr>
                </a:solidFill>
                <a:latin typeface="Lucida Sans Typewriter" panose="020B0509030504030204" pitchFamily="49" charset="0"/>
              </a:rPr>
              <a:t>nameOfWindowProperty</a:t>
            </a:r>
            <a:r>
              <a:rPr lang="en-US" sz="1200" dirty="0">
                <a:solidFill>
                  <a:schemeClr val="tx2">
                    <a:lumMod val="75000"/>
                  </a:schemeClr>
                </a:solidFill>
                <a:latin typeface="Lucida Sans Typewriter" panose="020B0509030504030204" pitchFamily="49" charset="0"/>
              </a:rPr>
              <a:t>’, </a:t>
            </a:r>
            <a:r>
              <a:rPr lang="en-US" sz="1200" dirty="0" err="1">
                <a:solidFill>
                  <a:schemeClr val="tx2">
                    <a:lumMod val="75000"/>
                  </a:schemeClr>
                </a:solidFill>
                <a:latin typeface="Lucida Sans Typewriter" panose="020B0509030504030204" pitchFamily="49" charset="0"/>
              </a:rPr>
              <a:t>nodeJSFunction</a:t>
            </a:r>
            <a:r>
              <a:rPr lang="en-US" sz="1200" dirty="0">
                <a:solidFill>
                  <a:schemeClr val="tx2">
                    <a:lumMod val="75000"/>
                  </a:schemeClr>
                </a:solidFill>
                <a:latin typeface="Lucida Sans Typewriter" panose="020B0509030504030204" pitchFamily="49" charset="0"/>
              </a:rPr>
              <a:t>)</a:t>
            </a:r>
          </a:p>
          <a:p>
            <a:r>
              <a:rPr lang="en-US" dirty="0"/>
              <a:t>Add &lt;style&gt; tag to page - with CSS definitions</a:t>
            </a:r>
          </a:p>
          <a:p>
            <a:pPr lvl="1"/>
            <a:r>
              <a:rPr lang="en-US" sz="1200" dirty="0" err="1">
                <a:solidFill>
                  <a:schemeClr val="tx2">
                    <a:lumMod val="75000"/>
                  </a:schemeClr>
                </a:solidFill>
                <a:latin typeface="Lucida Sans Typewriter" panose="020B0509030504030204" pitchFamily="49" charset="0"/>
              </a:rPr>
              <a:t>page.addStyleTag</a:t>
            </a:r>
            <a:r>
              <a:rPr lang="en-US" sz="1200" dirty="0">
                <a:solidFill>
                  <a:schemeClr val="tx2">
                    <a:lumMod val="75000"/>
                  </a:schemeClr>
                </a:solidFill>
                <a:latin typeface="Lucida Sans Typewriter" panose="020B0509030504030204" pitchFamily="49" charset="0"/>
              </a:rPr>
              <a:t>({ content: `h1 { </a:t>
            </a:r>
            <a:r>
              <a:rPr lang="en-US" sz="1200" dirty="0" err="1">
                <a:solidFill>
                  <a:schemeClr val="tx2">
                    <a:lumMod val="75000"/>
                  </a:schemeClr>
                </a:solidFill>
                <a:latin typeface="Lucida Sans Typewriter" panose="020B0509030504030204" pitchFamily="49" charset="0"/>
              </a:rPr>
              <a:t>color:red</a:t>
            </a:r>
            <a:r>
              <a:rPr lang="en-US" sz="1200" dirty="0">
                <a:solidFill>
                  <a:schemeClr val="tx2">
                    <a:lumMod val="75000"/>
                  </a:schemeClr>
                </a:solidFill>
                <a:latin typeface="Lucida Sans Typewriter" panose="020B0509030504030204" pitchFamily="49" charset="0"/>
              </a:rPr>
              <a:t>}`})</a:t>
            </a:r>
          </a:p>
          <a:p>
            <a:r>
              <a:rPr lang="en-US" dirty="0"/>
              <a:t>Execute JavaScript snippet in the Browser context of the web page</a:t>
            </a:r>
          </a:p>
          <a:p>
            <a:pPr lvl="1"/>
            <a:r>
              <a:rPr lang="en-US" sz="1200" dirty="0" err="1">
                <a:solidFill>
                  <a:schemeClr val="tx2">
                    <a:lumMod val="75000"/>
                  </a:schemeClr>
                </a:solidFill>
                <a:latin typeface="Lucida Sans Typewriter" panose="020B0509030504030204" pitchFamily="49" charset="0"/>
              </a:rPr>
              <a:t>page.evaluate</a:t>
            </a:r>
            <a:r>
              <a:rPr lang="en-US" sz="1200" dirty="0">
                <a:solidFill>
                  <a:schemeClr val="tx2">
                    <a:lumMod val="75000"/>
                  </a:schemeClr>
                </a:solidFill>
                <a:latin typeface="Lucida Sans Typewriter" panose="020B0509030504030204" pitchFamily="49" charset="0"/>
              </a:rPr>
              <a:t>( (name) =&gt; { console.log(`name from NodeJS: ${name}`) }, </a:t>
            </a:r>
            <a:r>
              <a:rPr lang="en-US" sz="1200" dirty="0" err="1">
                <a:solidFill>
                  <a:schemeClr val="tx2">
                    <a:lumMod val="75000"/>
                  </a:schemeClr>
                </a:solidFill>
                <a:latin typeface="Lucida Sans Typewriter" panose="020B0509030504030204" pitchFamily="49" charset="0"/>
              </a:rPr>
              <a:t>myName</a:t>
            </a:r>
            <a:r>
              <a:rPr lang="en-US" sz="1200" dirty="0">
                <a:solidFill>
                  <a:schemeClr val="tx2">
                    <a:lumMod val="75000"/>
                  </a:schemeClr>
                </a:solidFill>
                <a:latin typeface="Lucida Sans Typewriter" panose="020B0509030504030204" pitchFamily="49" charset="0"/>
              </a:rPr>
              <a:t>)</a:t>
            </a:r>
          </a:p>
          <a:p>
            <a:r>
              <a:rPr lang="en-US" dirty="0"/>
              <a:t>Execute JS snippet for a DOM Element located by Playwright (this hides the toolbar)</a:t>
            </a:r>
          </a:p>
          <a:p>
            <a:pPr lvl="1"/>
            <a:r>
              <a:rPr lang="en-US" sz="1200" dirty="0" err="1">
                <a:solidFill>
                  <a:schemeClr val="tx2">
                    <a:lumMod val="75000"/>
                  </a:schemeClr>
                </a:solidFill>
                <a:latin typeface="Lucida Sans Typewriter" panose="020B0509030504030204" pitchFamily="49" charset="0"/>
              </a:rPr>
              <a:t>page.$eval</a:t>
            </a:r>
            <a:r>
              <a:rPr lang="en-US" sz="1200" dirty="0">
                <a:solidFill>
                  <a:schemeClr val="tx2">
                    <a:lumMod val="75000"/>
                  </a:schemeClr>
                </a:solidFill>
                <a:latin typeface="Lucida Sans Typewriter" panose="020B0509030504030204" pitchFamily="49" charset="0"/>
              </a:rPr>
              <a:t>('#TOOLBAR_ID', (toolbar) =&gt; { </a:t>
            </a:r>
            <a:r>
              <a:rPr lang="en-US" sz="1200" dirty="0" err="1">
                <a:solidFill>
                  <a:schemeClr val="tx2">
                    <a:lumMod val="75000"/>
                  </a:schemeClr>
                </a:solidFill>
                <a:latin typeface="Lucida Sans Typewriter" panose="020B0509030504030204" pitchFamily="49" charset="0"/>
              </a:rPr>
              <a:t>toolbar.style.display</a:t>
            </a:r>
            <a:r>
              <a:rPr lang="en-US" sz="1200" dirty="0">
                <a:solidFill>
                  <a:schemeClr val="tx2">
                    <a:lumMod val="75000"/>
                  </a:schemeClr>
                </a:solidFill>
                <a:latin typeface="Lucida Sans Typewriter" panose="020B0509030504030204" pitchFamily="49" charset="0"/>
              </a:rPr>
              <a:t> = "none"; })</a:t>
            </a:r>
          </a:p>
          <a:p>
            <a:pPr lvl="1"/>
            <a:endParaRPr lang="en-US" dirty="0"/>
          </a:p>
        </p:txBody>
      </p:sp>
      <p:sp>
        <p:nvSpPr>
          <p:cNvPr id="4" name="Footer Placeholder 3">
            <a:extLst>
              <a:ext uri="{FF2B5EF4-FFF2-40B4-BE49-F238E27FC236}">
                <a16:creationId xmlns:a16="http://schemas.microsoft.com/office/drawing/2014/main" id="{D9F12DD1-AE3F-4318-A234-28A966620B57}"/>
              </a:ext>
            </a:extLst>
          </p:cNvPr>
          <p:cNvSpPr>
            <a:spLocks noGrp="1"/>
          </p:cNvSpPr>
          <p:nvPr>
            <p:ph type="ftr" sz="quarter" idx="11"/>
          </p:nvPr>
        </p:nvSpPr>
        <p:spPr/>
        <p:txBody>
          <a:bodyPr/>
          <a:lstStyle/>
          <a:p>
            <a:r>
              <a:rPr lang="en-US"/>
              <a:t>MeetUp January 2021 | Playwright browser automation</a:t>
            </a:r>
            <a:endParaRPr lang="nl-NL"/>
          </a:p>
        </p:txBody>
      </p:sp>
      <p:pic>
        <p:nvPicPr>
          <p:cNvPr id="5" name="Picture 2">
            <a:extLst>
              <a:ext uri="{FF2B5EF4-FFF2-40B4-BE49-F238E27FC236}">
                <a16:creationId xmlns:a16="http://schemas.microsoft.com/office/drawing/2014/main" id="{B6321B9B-39EA-42B5-87D5-1E5D087A3C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36001" y="4080325"/>
            <a:ext cx="823980" cy="504001"/>
          </a:xfrm>
          <a:prstGeom prst="rect">
            <a:avLst/>
          </a:prstGeom>
          <a:noFill/>
          <a:extLst>
            <a:ext uri="{909E8E84-426E-40DD-AFC4-6F175D3DCCD1}">
              <a14:hiddenFill xmlns:a14="http://schemas.microsoft.com/office/drawing/2010/main">
                <a:solidFill>
                  <a:srgbClr val="FFFFFF"/>
                </a:solidFill>
              </a14:hiddenFill>
            </a:ext>
          </a:extLst>
        </p:spPr>
      </p:pic>
      <p:sp>
        <p:nvSpPr>
          <p:cNvPr id="7" name="Arrow: Right 6">
            <a:extLst>
              <a:ext uri="{FF2B5EF4-FFF2-40B4-BE49-F238E27FC236}">
                <a16:creationId xmlns:a16="http://schemas.microsoft.com/office/drawing/2014/main" id="{3DAA7F65-8FB4-4A13-AC40-2DB6E02BDFCD}"/>
              </a:ext>
            </a:extLst>
          </p:cNvPr>
          <p:cNvSpPr/>
          <p:nvPr/>
        </p:nvSpPr>
        <p:spPr>
          <a:xfrm>
            <a:off x="7686853" y="4150088"/>
            <a:ext cx="353130" cy="446487"/>
          </a:xfrm>
          <a:prstGeom prst="rightArrow">
            <a:avLst/>
          </a:prstGeom>
          <a:solidFill>
            <a:srgbClr val="A2C3FA"/>
          </a:solidFill>
          <a:ln>
            <a:solidFill>
              <a:srgbClr val="3A6C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6" descr="Chromium (web browser) - Wikipedia">
            <a:extLst>
              <a:ext uri="{FF2B5EF4-FFF2-40B4-BE49-F238E27FC236}">
                <a16:creationId xmlns:a16="http://schemas.microsoft.com/office/drawing/2014/main" id="{72B15BFB-7694-49A1-B5E9-2742E0FF4B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18749" y="3987769"/>
            <a:ext cx="850500" cy="850500"/>
          </a:xfrm>
          <a:prstGeom prst="rect">
            <a:avLst/>
          </a:prstGeom>
          <a:noFill/>
          <a:extLst>
            <a:ext uri="{909E8E84-426E-40DD-AFC4-6F175D3DCCD1}">
              <a14:hiddenFill xmlns:a14="http://schemas.microsoft.com/office/drawing/2010/main">
                <a:solidFill>
                  <a:srgbClr val="FFFFFF"/>
                </a:solidFill>
              </a14:hiddenFill>
            </a:ext>
          </a:extLst>
        </p:spPr>
      </p:pic>
      <p:sp>
        <p:nvSpPr>
          <p:cNvPr id="9" name="Arrow: Left-Right 8">
            <a:extLst>
              <a:ext uri="{FF2B5EF4-FFF2-40B4-BE49-F238E27FC236}">
                <a16:creationId xmlns:a16="http://schemas.microsoft.com/office/drawing/2014/main" id="{FE3B8208-FF8C-4CD7-AE5B-401B1582D01E}"/>
              </a:ext>
            </a:extLst>
          </p:cNvPr>
          <p:cNvSpPr/>
          <p:nvPr/>
        </p:nvSpPr>
        <p:spPr>
          <a:xfrm>
            <a:off x="6426239" y="4161019"/>
            <a:ext cx="623004" cy="373380"/>
          </a:xfrm>
          <a:prstGeom prst="lef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pic>
        <p:nvPicPr>
          <p:cNvPr id="6" name="Picture 4" descr="Playwright (vs. Puppeteer): Cross-Browser Testing done right - DEV">
            <a:extLst>
              <a:ext uri="{FF2B5EF4-FFF2-40B4-BE49-F238E27FC236}">
                <a16:creationId xmlns:a16="http://schemas.microsoft.com/office/drawing/2014/main" id="{56B9E646-572B-4146-8D32-1EB35F3BCB8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9751" b="44702"/>
          <a:stretch/>
        </p:blipFill>
        <p:spPr bwMode="auto">
          <a:xfrm>
            <a:off x="5896980" y="4647802"/>
            <a:ext cx="1478950" cy="29571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Html Dialog Element Taking Full Advantage Of Javascript - Html Css Js  Transparent, HD Png Download - kindpng">
            <a:extLst>
              <a:ext uri="{FF2B5EF4-FFF2-40B4-BE49-F238E27FC236}">
                <a16:creationId xmlns:a16="http://schemas.microsoft.com/office/drawing/2014/main" id="{9BA9C243-7290-4116-9B2F-F601E5448315}"/>
              </a:ext>
            </a:extLst>
          </p:cNvPr>
          <p:cNvPicPr>
            <a:picLocks noChangeAspect="1" noChangeArrowheads="1"/>
          </p:cNvPicPr>
          <p:nvPr/>
        </p:nvPicPr>
        <p:blipFill>
          <a:blip r:embed="rId5">
            <a:clrChange>
              <a:clrFrom>
                <a:srgbClr val="F7F7F7"/>
              </a:clrFrom>
              <a:clrTo>
                <a:srgbClr val="F7F7F7">
                  <a:alpha val="0"/>
                </a:srgbClr>
              </a:clrTo>
            </a:clrChange>
            <a:extLst>
              <a:ext uri="{28A0092B-C50C-407E-A947-70E740481C1C}">
                <a14:useLocalDpi xmlns:a14="http://schemas.microsoft.com/office/drawing/2010/main" val="0"/>
              </a:ext>
            </a:extLst>
          </a:blip>
          <a:srcRect/>
          <a:stretch>
            <a:fillRect/>
          </a:stretch>
        </p:blipFill>
        <p:spPr bwMode="auto">
          <a:xfrm>
            <a:off x="7934698" y="4168893"/>
            <a:ext cx="1030047" cy="6911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272481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C83460-F926-44D2-968A-BD96B22CA237}"/>
              </a:ext>
            </a:extLst>
          </p:cNvPr>
          <p:cNvSpPr>
            <a:spLocks noGrp="1"/>
          </p:cNvSpPr>
          <p:nvPr>
            <p:ph type="title"/>
          </p:nvPr>
        </p:nvSpPr>
        <p:spPr/>
        <p:txBody>
          <a:bodyPr/>
          <a:lstStyle/>
          <a:p>
            <a:r>
              <a:rPr lang="en-US" dirty="0"/>
              <a:t>Inject Toolbar into any Web Page or Site loaded into Playwright embedded browser</a:t>
            </a:r>
          </a:p>
        </p:txBody>
      </p:sp>
      <p:sp>
        <p:nvSpPr>
          <p:cNvPr id="3" name="Content Placeholder 2">
            <a:extLst>
              <a:ext uri="{FF2B5EF4-FFF2-40B4-BE49-F238E27FC236}">
                <a16:creationId xmlns:a16="http://schemas.microsoft.com/office/drawing/2014/main" id="{75E0EC61-4B67-4B51-9ABF-B3CBAE8C3895}"/>
              </a:ext>
            </a:extLst>
          </p:cNvPr>
          <p:cNvSpPr>
            <a:spLocks noGrp="1"/>
          </p:cNvSpPr>
          <p:nvPr>
            <p:ph idx="1"/>
          </p:nvPr>
        </p:nvSpPr>
        <p:spPr/>
        <p:txBody>
          <a:bodyPr/>
          <a:lstStyle/>
          <a:p>
            <a:r>
              <a:rPr lang="en-US" dirty="0"/>
              <a:t>Add floating toolbar with menu options to page after loading or refreshing</a:t>
            </a:r>
          </a:p>
          <a:p>
            <a:pPr lvl="1"/>
            <a:r>
              <a:rPr lang="en-US" dirty="0"/>
              <a:t>toolbar can be toggled on or off with shortcut key</a:t>
            </a:r>
          </a:p>
          <a:p>
            <a:pPr lvl="1"/>
            <a:r>
              <a:rPr lang="en-US" dirty="0"/>
              <a:t>options include Save all Images in page (to local file) and take Snapshot of page</a:t>
            </a:r>
          </a:p>
        </p:txBody>
      </p:sp>
      <p:sp>
        <p:nvSpPr>
          <p:cNvPr id="4" name="Footer Placeholder 3">
            <a:extLst>
              <a:ext uri="{FF2B5EF4-FFF2-40B4-BE49-F238E27FC236}">
                <a16:creationId xmlns:a16="http://schemas.microsoft.com/office/drawing/2014/main" id="{693F8829-A1E8-4E0D-A986-362930028F24}"/>
              </a:ext>
            </a:extLst>
          </p:cNvPr>
          <p:cNvSpPr>
            <a:spLocks noGrp="1"/>
          </p:cNvSpPr>
          <p:nvPr>
            <p:ph type="ftr" sz="quarter" idx="11"/>
          </p:nvPr>
        </p:nvSpPr>
        <p:spPr/>
        <p:txBody>
          <a:bodyPr/>
          <a:lstStyle/>
          <a:p>
            <a:r>
              <a:rPr lang="en-US"/>
              <a:t>MeetUp January 2021 | Playwright browser automation</a:t>
            </a:r>
            <a:endParaRPr lang="nl-NL"/>
          </a:p>
        </p:txBody>
      </p:sp>
      <p:pic>
        <p:nvPicPr>
          <p:cNvPr id="1026" name="Picture 2" descr="Image for post">
            <a:extLst>
              <a:ext uri="{FF2B5EF4-FFF2-40B4-BE49-F238E27FC236}">
                <a16:creationId xmlns:a16="http://schemas.microsoft.com/office/drawing/2014/main" id="{A582B1D4-B327-459E-BE95-5A27F82F45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041525"/>
            <a:ext cx="9144000" cy="105886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621AAEFA-7B7F-4530-B432-D9D934DDE97B}"/>
              </a:ext>
            </a:extLst>
          </p:cNvPr>
          <p:cNvPicPr>
            <a:picLocks noChangeAspect="1"/>
          </p:cNvPicPr>
          <p:nvPr/>
        </p:nvPicPr>
        <p:blipFill>
          <a:blip r:embed="rId3"/>
          <a:stretch>
            <a:fillRect/>
          </a:stretch>
        </p:blipFill>
        <p:spPr>
          <a:xfrm>
            <a:off x="719999" y="3324037"/>
            <a:ext cx="7544454" cy="525826"/>
          </a:xfrm>
          <a:prstGeom prst="rect">
            <a:avLst/>
          </a:prstGeom>
        </p:spPr>
      </p:pic>
      <p:sp>
        <p:nvSpPr>
          <p:cNvPr id="6" name="TextBox 5">
            <a:extLst>
              <a:ext uri="{FF2B5EF4-FFF2-40B4-BE49-F238E27FC236}">
                <a16:creationId xmlns:a16="http://schemas.microsoft.com/office/drawing/2014/main" id="{7A9F7F9A-2712-4DDE-9194-1D7FEEF71348}"/>
              </a:ext>
            </a:extLst>
          </p:cNvPr>
          <p:cNvSpPr txBox="1"/>
          <p:nvPr/>
        </p:nvSpPr>
        <p:spPr>
          <a:xfrm>
            <a:off x="3836284" y="4659944"/>
            <a:ext cx="5192127" cy="200055"/>
          </a:xfrm>
          <a:prstGeom prst="rect">
            <a:avLst/>
          </a:prstGeom>
          <a:noFill/>
        </p:spPr>
        <p:txBody>
          <a:bodyPr wrap="none" lIns="0" tIns="0" rIns="0" bIns="0" rtlCol="0">
            <a:spAutoFit/>
          </a:bodyPr>
          <a:lstStyle/>
          <a:p>
            <a:r>
              <a:rPr lang="en-US" sz="1300" dirty="0"/>
              <a:t>github.com/lucasjellema/playwright-scenarios/tree/main/floating_menu</a:t>
            </a:r>
          </a:p>
        </p:txBody>
      </p:sp>
      <p:pic>
        <p:nvPicPr>
          <p:cNvPr id="1028" name="Picture 4">
            <a:extLst>
              <a:ext uri="{FF2B5EF4-FFF2-40B4-BE49-F238E27FC236}">
                <a16:creationId xmlns:a16="http://schemas.microsoft.com/office/drawing/2014/main" id="{6EE5D8EB-A5E7-4944-A80D-E1208AE329D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89435" y="4642498"/>
            <a:ext cx="269984" cy="2699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37046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FB6A96-1F03-4CB7-977C-761FF9E6D453}"/>
              </a:ext>
            </a:extLst>
          </p:cNvPr>
          <p:cNvSpPr>
            <a:spLocks noGrp="1"/>
          </p:cNvSpPr>
          <p:nvPr>
            <p:ph type="title"/>
          </p:nvPr>
        </p:nvSpPr>
        <p:spPr/>
        <p:txBody>
          <a:bodyPr/>
          <a:lstStyle/>
          <a:p>
            <a:r>
              <a:rPr lang="en-US" dirty="0"/>
              <a:t>Implementation challenges</a:t>
            </a:r>
          </a:p>
        </p:txBody>
      </p:sp>
      <p:sp>
        <p:nvSpPr>
          <p:cNvPr id="3" name="Content Placeholder 2">
            <a:extLst>
              <a:ext uri="{FF2B5EF4-FFF2-40B4-BE49-F238E27FC236}">
                <a16:creationId xmlns:a16="http://schemas.microsoft.com/office/drawing/2014/main" id="{1C7CFE72-B030-43C3-A8BB-D02C9F8B08D4}"/>
              </a:ext>
            </a:extLst>
          </p:cNvPr>
          <p:cNvSpPr>
            <a:spLocks noGrp="1"/>
          </p:cNvSpPr>
          <p:nvPr>
            <p:ph idx="1"/>
          </p:nvPr>
        </p:nvSpPr>
        <p:spPr>
          <a:xfrm>
            <a:off x="720002" y="936000"/>
            <a:ext cx="7487997" cy="3780000"/>
          </a:xfrm>
        </p:spPr>
        <p:txBody>
          <a:bodyPr/>
          <a:lstStyle/>
          <a:p>
            <a:r>
              <a:rPr lang="en-US" dirty="0"/>
              <a:t>Create a floating, fixed, semi-transparent toolbar — using HTML and CSS</a:t>
            </a:r>
          </a:p>
          <a:p>
            <a:r>
              <a:rPr lang="en-US" dirty="0"/>
              <a:t>Add this toolbar — using Playwright — on top of a site or app that is loaded into the embedded browser</a:t>
            </a:r>
          </a:p>
          <a:p>
            <a:pPr lvl="1"/>
            <a:r>
              <a:rPr lang="en-US" dirty="0"/>
              <a:t>and ensure that the toolbar stays around / is added again whenever the browser is navigated to a new page </a:t>
            </a:r>
          </a:p>
          <a:p>
            <a:r>
              <a:rPr lang="en-US" dirty="0"/>
              <a:t>Implement the Snapshot function linked to a toolbar option: when the option is triggered, the Playwright function for taking a snapshot of the page is activated.</a:t>
            </a:r>
          </a:p>
          <a:p>
            <a:pPr lvl="1"/>
            <a:r>
              <a:rPr lang="en-US" dirty="0"/>
              <a:t>note: the toolbar itself should be hidden at the time of taking the snapshot</a:t>
            </a:r>
          </a:p>
          <a:p>
            <a:r>
              <a:rPr lang="en-US" dirty="0"/>
              <a:t>Show and hide the toolbar using a short cut key combination</a:t>
            </a:r>
          </a:p>
          <a:p>
            <a:r>
              <a:rPr lang="en-US" dirty="0"/>
              <a:t>Add a toolbar option for saving all images in a page</a:t>
            </a:r>
          </a:p>
          <a:p>
            <a:r>
              <a:rPr lang="en-US" dirty="0"/>
              <a:t>Add other features to the toolbar that make life easier around specific or generic web sites and web applications</a:t>
            </a:r>
          </a:p>
          <a:p>
            <a:pPr lvl="1"/>
            <a:r>
              <a:rPr lang="en-US" dirty="0"/>
              <a:t>save/restore form entries, record currently selected text, remove all images from page, play a specific Playwright scenario (demo, instruction, shortcut), ...</a:t>
            </a:r>
          </a:p>
        </p:txBody>
      </p:sp>
      <p:sp>
        <p:nvSpPr>
          <p:cNvPr id="4" name="Footer Placeholder 3">
            <a:extLst>
              <a:ext uri="{FF2B5EF4-FFF2-40B4-BE49-F238E27FC236}">
                <a16:creationId xmlns:a16="http://schemas.microsoft.com/office/drawing/2014/main" id="{3F31FA1B-0467-42F0-9D3E-140098D2003B}"/>
              </a:ext>
            </a:extLst>
          </p:cNvPr>
          <p:cNvSpPr>
            <a:spLocks noGrp="1"/>
          </p:cNvSpPr>
          <p:nvPr>
            <p:ph type="ftr" sz="quarter" idx="11"/>
          </p:nvPr>
        </p:nvSpPr>
        <p:spPr/>
        <p:txBody>
          <a:bodyPr/>
          <a:lstStyle/>
          <a:p>
            <a:r>
              <a:rPr lang="en-US"/>
              <a:t>MeetUp January 2021 | Playwright browser automation</a:t>
            </a:r>
            <a:endParaRPr lang="nl-NL"/>
          </a:p>
        </p:txBody>
      </p:sp>
      <p:pic>
        <p:nvPicPr>
          <p:cNvPr id="5" name="Picture 4">
            <a:extLst>
              <a:ext uri="{FF2B5EF4-FFF2-40B4-BE49-F238E27FC236}">
                <a16:creationId xmlns:a16="http://schemas.microsoft.com/office/drawing/2014/main" id="{7EF0DE28-0FE0-437A-AF1A-202CD3C5662A}"/>
              </a:ext>
            </a:extLst>
          </p:cNvPr>
          <p:cNvPicPr>
            <a:picLocks noChangeAspect="1"/>
          </p:cNvPicPr>
          <p:nvPr/>
        </p:nvPicPr>
        <p:blipFill>
          <a:blip r:embed="rId3"/>
          <a:stretch>
            <a:fillRect/>
          </a:stretch>
        </p:blipFill>
        <p:spPr>
          <a:xfrm>
            <a:off x="3777543" y="332728"/>
            <a:ext cx="5309161" cy="370032"/>
          </a:xfrm>
          <a:prstGeom prst="rect">
            <a:avLst/>
          </a:prstGeom>
        </p:spPr>
      </p:pic>
    </p:spTree>
    <p:extLst>
      <p:ext uri="{BB962C8B-B14F-4D97-AF65-F5344CB8AC3E}">
        <p14:creationId xmlns:p14="http://schemas.microsoft.com/office/powerpoint/2010/main" val="13775295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76E22-5B11-4183-9F14-5284AAE269F3}"/>
              </a:ext>
            </a:extLst>
          </p:cNvPr>
          <p:cNvSpPr>
            <a:spLocks noGrp="1"/>
          </p:cNvSpPr>
          <p:nvPr>
            <p:ph type="title"/>
          </p:nvPr>
        </p:nvSpPr>
        <p:spPr/>
        <p:txBody>
          <a:bodyPr/>
          <a:lstStyle/>
          <a:p>
            <a:endParaRPr lang="en-US"/>
          </a:p>
        </p:txBody>
      </p:sp>
      <p:pic>
        <p:nvPicPr>
          <p:cNvPr id="6" name="Snagit_SNG821">
            <a:extLst>
              <a:ext uri="{FF2B5EF4-FFF2-40B4-BE49-F238E27FC236}">
                <a16:creationId xmlns:a16="http://schemas.microsoft.com/office/drawing/2014/main" id="{CD652376-6DEE-46DD-9F3C-AFE1A1C3F1EF}"/>
              </a:ext>
            </a:extLst>
          </p:cNvPr>
          <p:cNvPicPr>
            <a:picLocks noGrp="1" noChangeAspect="1"/>
          </p:cNvPicPr>
          <p:nvPr>
            <p:ph idx="1"/>
          </p:nvPr>
        </p:nvPicPr>
        <p:blipFill>
          <a:blip r:embed="rId2"/>
          <a:stretch>
            <a:fillRect/>
          </a:stretch>
        </p:blipFill>
        <p:spPr>
          <a:xfrm>
            <a:off x="328246" y="356503"/>
            <a:ext cx="4038829" cy="1975830"/>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BE1385AA-6D91-4136-B8F3-F86F23074D0A}"/>
              </a:ext>
            </a:extLst>
          </p:cNvPr>
          <p:cNvSpPr>
            <a:spLocks noGrp="1"/>
          </p:cNvSpPr>
          <p:nvPr>
            <p:ph type="ftr" sz="quarter" idx="11"/>
          </p:nvPr>
        </p:nvSpPr>
        <p:spPr/>
        <p:txBody>
          <a:bodyPr/>
          <a:lstStyle/>
          <a:p>
            <a:r>
              <a:rPr lang="en-US"/>
              <a:t>MeetUp January 2021 | Playwright browser automation</a:t>
            </a:r>
            <a:endParaRPr lang="nl-NL"/>
          </a:p>
        </p:txBody>
      </p:sp>
      <p:pic>
        <p:nvPicPr>
          <p:cNvPr id="8" name="Snagit_SNG838">
            <a:extLst>
              <a:ext uri="{FF2B5EF4-FFF2-40B4-BE49-F238E27FC236}">
                <a16:creationId xmlns:a16="http://schemas.microsoft.com/office/drawing/2014/main" id="{B712DA50-4B04-419B-9C7E-5943D26163AD}"/>
              </a:ext>
            </a:extLst>
          </p:cNvPr>
          <p:cNvPicPr>
            <a:picLocks noChangeAspect="1"/>
          </p:cNvPicPr>
          <p:nvPr/>
        </p:nvPicPr>
        <p:blipFill>
          <a:blip r:embed="rId3"/>
          <a:stretch>
            <a:fillRect/>
          </a:stretch>
        </p:blipFill>
        <p:spPr>
          <a:xfrm>
            <a:off x="2002561" y="2905665"/>
            <a:ext cx="3296553" cy="961009"/>
          </a:xfrm>
          <a:prstGeom prst="rect">
            <a:avLst/>
          </a:prstGeom>
          <a:ln>
            <a:noFill/>
          </a:ln>
          <a:effectLst>
            <a:outerShdw blurRad="292100" dist="139700" dir="2700000" algn="tl" rotWithShape="0">
              <a:srgbClr val="333333">
                <a:alpha val="65000"/>
              </a:srgbClr>
            </a:outerShdw>
          </a:effectLst>
        </p:spPr>
      </p:pic>
      <p:cxnSp>
        <p:nvCxnSpPr>
          <p:cNvPr id="10" name="Straight Arrow Connector 9">
            <a:extLst>
              <a:ext uri="{FF2B5EF4-FFF2-40B4-BE49-F238E27FC236}">
                <a16:creationId xmlns:a16="http://schemas.microsoft.com/office/drawing/2014/main" id="{C73C6BFA-EC9B-4393-A348-45D672FA1301}"/>
              </a:ext>
            </a:extLst>
          </p:cNvPr>
          <p:cNvCxnSpPr>
            <a:cxnSpLocks/>
          </p:cNvCxnSpPr>
          <p:nvPr/>
        </p:nvCxnSpPr>
        <p:spPr>
          <a:xfrm flipH="1">
            <a:off x="2835797" y="878698"/>
            <a:ext cx="975318" cy="20269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05F1E626-3647-48C9-9D12-9A23C89C18A2}"/>
              </a:ext>
            </a:extLst>
          </p:cNvPr>
          <p:cNvCxnSpPr/>
          <p:nvPr/>
        </p:nvCxnSpPr>
        <p:spPr>
          <a:xfrm flipV="1">
            <a:off x="2922954" y="930031"/>
            <a:ext cx="187569" cy="2188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4" name="Snagit_SNG850">
            <a:extLst>
              <a:ext uri="{FF2B5EF4-FFF2-40B4-BE49-F238E27FC236}">
                <a16:creationId xmlns:a16="http://schemas.microsoft.com/office/drawing/2014/main" id="{74748495-1220-461A-88C8-94780FAD13DD}"/>
              </a:ext>
            </a:extLst>
          </p:cNvPr>
          <p:cNvPicPr>
            <a:picLocks noChangeAspect="1"/>
          </p:cNvPicPr>
          <p:nvPr/>
        </p:nvPicPr>
        <p:blipFill>
          <a:blip r:embed="rId4"/>
          <a:stretch>
            <a:fillRect/>
          </a:stretch>
        </p:blipFill>
        <p:spPr>
          <a:xfrm>
            <a:off x="5172891" y="262435"/>
            <a:ext cx="3518384" cy="1764475"/>
          </a:xfrm>
          <a:prstGeom prst="rect">
            <a:avLst/>
          </a:prstGeom>
          <a:ln>
            <a:noFill/>
          </a:ln>
          <a:effectLst>
            <a:outerShdw blurRad="292100" dist="139700" dir="2700000" algn="tl" rotWithShape="0">
              <a:srgbClr val="333333">
                <a:alpha val="65000"/>
              </a:srgbClr>
            </a:outerShdw>
          </a:effectLst>
        </p:spPr>
      </p:pic>
      <p:pic>
        <p:nvPicPr>
          <p:cNvPr id="16" name="Snagit_SNG857">
            <a:extLst>
              <a:ext uri="{FF2B5EF4-FFF2-40B4-BE49-F238E27FC236}">
                <a16:creationId xmlns:a16="http://schemas.microsoft.com/office/drawing/2014/main" id="{62447086-CF37-4F57-8DFF-452208F8D5ED}"/>
              </a:ext>
            </a:extLst>
          </p:cNvPr>
          <p:cNvPicPr>
            <a:picLocks noChangeAspect="1"/>
          </p:cNvPicPr>
          <p:nvPr/>
        </p:nvPicPr>
        <p:blipFill>
          <a:blip r:embed="rId5"/>
          <a:stretch>
            <a:fillRect/>
          </a:stretch>
        </p:blipFill>
        <p:spPr>
          <a:xfrm>
            <a:off x="1547152" y="4147880"/>
            <a:ext cx="5599164" cy="804787"/>
          </a:xfrm>
          <a:prstGeom prst="rect">
            <a:avLst/>
          </a:prstGeom>
          <a:ln>
            <a:noFill/>
          </a:ln>
          <a:effectLst>
            <a:outerShdw blurRad="292100" dist="139700" dir="2700000" algn="tl" rotWithShape="0">
              <a:srgbClr val="333333">
                <a:alpha val="65000"/>
              </a:srgbClr>
            </a:outerShdw>
          </a:effectLst>
        </p:spPr>
      </p:pic>
      <p:cxnSp>
        <p:nvCxnSpPr>
          <p:cNvPr id="17" name="Straight Arrow Connector 16">
            <a:extLst>
              <a:ext uri="{FF2B5EF4-FFF2-40B4-BE49-F238E27FC236}">
                <a16:creationId xmlns:a16="http://schemas.microsoft.com/office/drawing/2014/main" id="{B3A437A1-63FC-4D5E-8AAA-ECACEAFB33BB}"/>
              </a:ext>
            </a:extLst>
          </p:cNvPr>
          <p:cNvCxnSpPr>
            <a:cxnSpLocks/>
          </p:cNvCxnSpPr>
          <p:nvPr/>
        </p:nvCxnSpPr>
        <p:spPr>
          <a:xfrm flipV="1">
            <a:off x="2661920" y="447040"/>
            <a:ext cx="2731590" cy="30467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3DC08163-CFA1-4DC5-B1AD-FDAFB92E0D61}"/>
              </a:ext>
            </a:extLst>
          </p:cNvPr>
          <p:cNvCxnSpPr>
            <a:cxnSpLocks/>
          </p:cNvCxnSpPr>
          <p:nvPr/>
        </p:nvCxnSpPr>
        <p:spPr>
          <a:xfrm flipV="1">
            <a:off x="5172891" y="2539297"/>
            <a:ext cx="2171108" cy="5825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F27B289B-A561-4B01-BB46-B90051359564}"/>
              </a:ext>
            </a:extLst>
          </p:cNvPr>
          <p:cNvSpPr/>
          <p:nvPr/>
        </p:nvSpPr>
        <p:spPr>
          <a:xfrm>
            <a:off x="5393510" y="755661"/>
            <a:ext cx="3188676" cy="1004601"/>
          </a:xfrm>
          <a:prstGeom prst="rect">
            <a:avLst/>
          </a:prstGeom>
          <a:noFill/>
          <a:ln w="285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 descr="Chromium (web browser) - Wikipedia">
            <a:extLst>
              <a:ext uri="{FF2B5EF4-FFF2-40B4-BE49-F238E27FC236}">
                <a16:creationId xmlns:a16="http://schemas.microsoft.com/office/drawing/2014/main" id="{780532AB-82C0-4CFF-9E08-A47CA87F789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18616" y="1651633"/>
            <a:ext cx="255472" cy="255472"/>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hromium (web browser) - Wikipedia">
            <a:extLst>
              <a:ext uri="{FF2B5EF4-FFF2-40B4-BE49-F238E27FC236}">
                <a16:creationId xmlns:a16="http://schemas.microsoft.com/office/drawing/2014/main" id="{569E74FC-4ACC-4813-AD73-FB7E603196F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57047" y="2989951"/>
            <a:ext cx="255472" cy="255472"/>
          </a:xfrm>
          <a:prstGeom prst="rect">
            <a:avLst/>
          </a:prstGeom>
          <a:noFill/>
          <a:extLst>
            <a:ext uri="{909E8E84-426E-40DD-AFC4-6F175D3DCCD1}">
              <a14:hiddenFill xmlns:a14="http://schemas.microsoft.com/office/drawing/2010/main">
                <a:solidFill>
                  <a:srgbClr val="FFFFFF"/>
                </a:solidFill>
              </a14:hiddenFill>
            </a:ext>
          </a:extLst>
        </p:spPr>
      </p:pic>
      <p:pic>
        <p:nvPicPr>
          <p:cNvPr id="11266" name="Picture 2">
            <a:extLst>
              <a:ext uri="{FF2B5EF4-FFF2-40B4-BE49-F238E27FC236}">
                <a16:creationId xmlns:a16="http://schemas.microsoft.com/office/drawing/2014/main" id="{3C7472D1-33A8-455F-AAA4-563FD037B3D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281416" y="2435121"/>
            <a:ext cx="1752262" cy="196197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cxnSp>
        <p:nvCxnSpPr>
          <p:cNvPr id="25" name="Straight Arrow Connector 24">
            <a:extLst>
              <a:ext uri="{FF2B5EF4-FFF2-40B4-BE49-F238E27FC236}">
                <a16:creationId xmlns:a16="http://schemas.microsoft.com/office/drawing/2014/main" id="{D21742DC-6086-4BFC-8BA7-16FC66A0602F}"/>
              </a:ext>
            </a:extLst>
          </p:cNvPr>
          <p:cNvCxnSpPr>
            <a:cxnSpLocks/>
          </p:cNvCxnSpPr>
          <p:nvPr/>
        </p:nvCxnSpPr>
        <p:spPr>
          <a:xfrm flipH="1">
            <a:off x="2002561" y="3583022"/>
            <a:ext cx="833236" cy="5849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3" name="Picture 2" descr="Chromium (web browser) - Wikipedia">
            <a:extLst>
              <a:ext uri="{FF2B5EF4-FFF2-40B4-BE49-F238E27FC236}">
                <a16:creationId xmlns:a16="http://schemas.microsoft.com/office/drawing/2014/main" id="{324C4A92-0A3F-44F7-B22E-273C9DCE08D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1196" y="720903"/>
            <a:ext cx="255472" cy="255472"/>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2" descr="Chromium (web browser) - Wikipedia">
            <a:extLst>
              <a:ext uri="{FF2B5EF4-FFF2-40B4-BE49-F238E27FC236}">
                <a16:creationId xmlns:a16="http://schemas.microsoft.com/office/drawing/2014/main" id="{D4A88A22-2F52-4917-AC3A-BC0F52D9B84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1196" y="1016936"/>
            <a:ext cx="255472" cy="255472"/>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43">
            <a:extLst>
              <a:ext uri="{FF2B5EF4-FFF2-40B4-BE49-F238E27FC236}">
                <a16:creationId xmlns:a16="http://schemas.microsoft.com/office/drawing/2014/main" id="{9970A105-8373-4F77-9FA2-49510BF3E39E}"/>
              </a:ext>
            </a:extLst>
          </p:cNvPr>
          <p:cNvPicPr>
            <a:picLocks noChangeAspect="1"/>
          </p:cNvPicPr>
          <p:nvPr/>
        </p:nvPicPr>
        <p:blipFill rotWithShape="1">
          <a:blip r:embed="rId8"/>
          <a:srcRect l="3513" t="8240" r="1186" b="12287"/>
          <a:stretch/>
        </p:blipFill>
        <p:spPr>
          <a:xfrm>
            <a:off x="2888486" y="3926262"/>
            <a:ext cx="4392930" cy="25532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000169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126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A959A6-E29A-44FE-8613-E69FAC3C8528}"/>
              </a:ext>
            </a:extLst>
          </p:cNvPr>
          <p:cNvSpPr>
            <a:spLocks noGrp="1"/>
          </p:cNvSpPr>
          <p:nvPr>
            <p:ph type="title"/>
          </p:nvPr>
        </p:nvSpPr>
        <p:spPr/>
        <p:txBody>
          <a:bodyPr/>
          <a:lstStyle/>
          <a:p>
            <a:r>
              <a:rPr lang="en-US" dirty="0"/>
              <a:t>Playwright enables these operations in the Browser Context</a:t>
            </a:r>
          </a:p>
        </p:txBody>
      </p:sp>
      <p:sp>
        <p:nvSpPr>
          <p:cNvPr id="3" name="Content Placeholder 2">
            <a:extLst>
              <a:ext uri="{FF2B5EF4-FFF2-40B4-BE49-F238E27FC236}">
                <a16:creationId xmlns:a16="http://schemas.microsoft.com/office/drawing/2014/main" id="{D22AB64D-4928-4055-99B8-A705919AD9FC}"/>
              </a:ext>
            </a:extLst>
          </p:cNvPr>
          <p:cNvSpPr>
            <a:spLocks noGrp="1"/>
          </p:cNvSpPr>
          <p:nvPr>
            <p:ph idx="1"/>
          </p:nvPr>
        </p:nvSpPr>
        <p:spPr>
          <a:xfrm>
            <a:off x="720003" y="864880"/>
            <a:ext cx="8342717" cy="3780000"/>
          </a:xfrm>
        </p:spPr>
        <p:txBody>
          <a:bodyPr/>
          <a:lstStyle/>
          <a:p>
            <a:r>
              <a:rPr lang="en-US" dirty="0"/>
              <a:t>Read and Write (&amp; initialize) Cookies </a:t>
            </a:r>
          </a:p>
          <a:p>
            <a:r>
              <a:rPr lang="en-US" dirty="0"/>
              <a:t>Work with Persistent Context (user data directory) in MFA scenarios</a:t>
            </a:r>
          </a:p>
          <a:p>
            <a:r>
              <a:rPr lang="en-US" dirty="0"/>
              <a:t>Read and Write (&amp; initialize) Local storage</a:t>
            </a:r>
          </a:p>
          <a:p>
            <a:r>
              <a:rPr lang="en-US" dirty="0"/>
              <a:t>Set HTTP Credentials for HTTP Authentication</a:t>
            </a:r>
          </a:p>
          <a:p>
            <a:r>
              <a:rPr lang="en-US" dirty="0"/>
              <a:t>Read and Set Locale &amp; </a:t>
            </a:r>
            <a:r>
              <a:rPr lang="en-US" dirty="0" err="1"/>
              <a:t>Timezone</a:t>
            </a:r>
            <a:endParaRPr lang="en-US" dirty="0"/>
          </a:p>
          <a:p>
            <a:r>
              <a:rPr lang="en-US" dirty="0"/>
              <a:t>Set and Get Geolocation</a:t>
            </a:r>
          </a:p>
          <a:p>
            <a:r>
              <a:rPr lang="en-US" dirty="0"/>
              <a:t>Define Viewport (dimensions of visible area) – for browser context or page</a:t>
            </a:r>
          </a:p>
          <a:p>
            <a:r>
              <a:rPr lang="en-US" dirty="0"/>
              <a:t>Set Mobile Device – to simulate browser behavior on a mobile device</a:t>
            </a:r>
          </a:p>
          <a:p>
            <a:r>
              <a:rPr lang="en-US" dirty="0"/>
              <a:t>Define User Agent (header used in HTTP requests)</a:t>
            </a:r>
          </a:p>
          <a:p>
            <a:r>
              <a:rPr lang="en-US" dirty="0"/>
              <a:t>Web Worker (not Service Worker) – monitor and delegate work to</a:t>
            </a:r>
          </a:p>
          <a:p>
            <a:r>
              <a:rPr lang="en-US" dirty="0"/>
              <a:t>Monitor, Modify, Abort and Fulfill (aka Mock) HTTP Network requests</a:t>
            </a:r>
          </a:p>
          <a:p>
            <a:r>
              <a:rPr lang="en-US" dirty="0"/>
              <a:t>Monitor WebSocket events</a:t>
            </a:r>
          </a:p>
          <a:p>
            <a:pPr lvl="1"/>
            <a:r>
              <a:rPr lang="en-US" dirty="0"/>
              <a:t>replace WebSocket class with custom class through </a:t>
            </a:r>
            <a:r>
              <a:rPr lang="en-US" dirty="0" err="1"/>
              <a:t>addInitScript</a:t>
            </a:r>
            <a:r>
              <a:rPr lang="en-US" dirty="0"/>
              <a:t>() to mock WebSocket traffic</a:t>
            </a:r>
          </a:p>
          <a:p>
            <a:r>
              <a:rPr lang="en-US" dirty="0"/>
              <a:t>Monitor all page events using </a:t>
            </a:r>
            <a:r>
              <a:rPr lang="en-US" dirty="0" err="1"/>
              <a:t>page.on</a:t>
            </a:r>
            <a:r>
              <a:rPr lang="en-US" dirty="0"/>
              <a:t>(‘event’) handlers </a:t>
            </a:r>
          </a:p>
          <a:p>
            <a:pPr lvl="1"/>
            <a:r>
              <a:rPr lang="en-US" dirty="0"/>
              <a:t>console, dialog, load, </a:t>
            </a:r>
            <a:r>
              <a:rPr lang="en-US" dirty="0" err="1"/>
              <a:t>fileChoooser</a:t>
            </a:r>
            <a:r>
              <a:rPr lang="en-US" dirty="0"/>
              <a:t>, popup, request, response, </a:t>
            </a:r>
            <a:r>
              <a:rPr lang="en-US" dirty="0" err="1"/>
              <a:t>domcontentloaded</a:t>
            </a:r>
            <a:r>
              <a:rPr lang="en-US" dirty="0"/>
              <a:t>, close</a:t>
            </a:r>
          </a:p>
        </p:txBody>
      </p:sp>
      <p:sp>
        <p:nvSpPr>
          <p:cNvPr id="4" name="Footer Placeholder 3">
            <a:extLst>
              <a:ext uri="{FF2B5EF4-FFF2-40B4-BE49-F238E27FC236}">
                <a16:creationId xmlns:a16="http://schemas.microsoft.com/office/drawing/2014/main" id="{91D8D7C2-8B44-4959-91FE-B2BED6AC7BD5}"/>
              </a:ext>
            </a:extLst>
          </p:cNvPr>
          <p:cNvSpPr>
            <a:spLocks noGrp="1"/>
          </p:cNvSpPr>
          <p:nvPr>
            <p:ph type="ftr" sz="quarter" idx="11"/>
          </p:nvPr>
        </p:nvSpPr>
        <p:spPr/>
        <p:txBody>
          <a:bodyPr/>
          <a:lstStyle/>
          <a:p>
            <a:r>
              <a:rPr lang="en-US"/>
              <a:t>MeetUp January 2021 | Playwright browser automation</a:t>
            </a:r>
            <a:endParaRPr lang="nl-NL"/>
          </a:p>
        </p:txBody>
      </p:sp>
    </p:spTree>
    <p:extLst>
      <p:ext uri="{BB962C8B-B14F-4D97-AF65-F5344CB8AC3E}">
        <p14:creationId xmlns:p14="http://schemas.microsoft.com/office/powerpoint/2010/main" val="60943431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EF2A0A-2579-4B38-B35A-CC264058D132}"/>
              </a:ext>
            </a:extLst>
          </p:cNvPr>
          <p:cNvSpPr>
            <a:spLocks noGrp="1"/>
          </p:cNvSpPr>
          <p:nvPr>
            <p:ph type="title"/>
          </p:nvPr>
        </p:nvSpPr>
        <p:spPr/>
        <p:txBody>
          <a:bodyPr/>
          <a:lstStyle/>
          <a:p>
            <a:r>
              <a:rPr lang="en-US" dirty="0"/>
              <a:t>Testing and Testability of Web Applications</a:t>
            </a:r>
          </a:p>
        </p:txBody>
      </p:sp>
      <p:sp>
        <p:nvSpPr>
          <p:cNvPr id="3" name="Content Placeholder 2">
            <a:extLst>
              <a:ext uri="{FF2B5EF4-FFF2-40B4-BE49-F238E27FC236}">
                <a16:creationId xmlns:a16="http://schemas.microsoft.com/office/drawing/2014/main" id="{5D749AAF-4F75-4626-9A1F-9DA9C12BAB96}"/>
              </a:ext>
            </a:extLst>
          </p:cNvPr>
          <p:cNvSpPr>
            <a:spLocks noGrp="1"/>
          </p:cNvSpPr>
          <p:nvPr>
            <p:ph idx="1"/>
          </p:nvPr>
        </p:nvSpPr>
        <p:spPr>
          <a:xfrm>
            <a:off x="720002" y="846792"/>
            <a:ext cx="7591373" cy="3780000"/>
          </a:xfrm>
        </p:spPr>
        <p:txBody>
          <a:bodyPr/>
          <a:lstStyle/>
          <a:p>
            <a:r>
              <a:rPr lang="en-US" dirty="0"/>
              <a:t>When using Playwright for automating the test of our custom web application, we can consider enhancing the testability of our application:</a:t>
            </a:r>
          </a:p>
          <a:p>
            <a:pPr lvl="1"/>
            <a:r>
              <a:rPr lang="en-US" dirty="0"/>
              <a:t>fixed, meaningful element identifiers and CSS class names</a:t>
            </a:r>
          </a:p>
          <a:p>
            <a:pPr lvl="1"/>
            <a:r>
              <a:rPr lang="en-US" dirty="0"/>
              <a:t>client-side logic in stand alone JavaScript functions (that do not interact with DOM)</a:t>
            </a:r>
          </a:p>
          <a:p>
            <a:pPr lvl="1"/>
            <a:r>
              <a:rPr lang="en-US" dirty="0"/>
              <a:t>have functions that set a value on a DOM element also return the value(s) they set</a:t>
            </a:r>
          </a:p>
          <a:p>
            <a:r>
              <a:rPr lang="en-US" dirty="0"/>
              <a:t>Testing with Playwright</a:t>
            </a:r>
          </a:p>
          <a:p>
            <a:pPr lvl="1"/>
            <a:r>
              <a:rPr lang="en-US" dirty="0"/>
              <a:t>one browser (“heavy object”), multiple contexts &amp; multiple pages (light weight objects)</a:t>
            </a:r>
          </a:p>
          <a:p>
            <a:pPr lvl="1"/>
            <a:r>
              <a:rPr lang="en-US" dirty="0"/>
              <a:t>prepared cookies, local storage, persistent context</a:t>
            </a:r>
          </a:p>
          <a:p>
            <a:pPr lvl="1"/>
            <a:r>
              <a:rPr lang="en-US" dirty="0"/>
              <a:t>execute JavaScript snippet in browser context to quickly initialize page context (set field values, execute AJAX calls) instead of corresponding UI manipulation</a:t>
            </a:r>
          </a:p>
          <a:p>
            <a:pPr lvl="1"/>
            <a:r>
              <a:rPr lang="en-US" dirty="0"/>
              <a:t>take screenshot and make movie during test (and remove when the test succeeds)</a:t>
            </a:r>
          </a:p>
          <a:p>
            <a:pPr lvl="1"/>
            <a:r>
              <a:rPr lang="en-US" dirty="0"/>
              <a:t>an </a:t>
            </a:r>
            <a:r>
              <a:rPr lang="en-US" i="1" dirty="0"/>
              <a:t>element handle</a:t>
            </a:r>
            <a:r>
              <a:rPr lang="en-US" dirty="0"/>
              <a:t> represents a DOM element and can be inspected for properties</a:t>
            </a:r>
          </a:p>
          <a:p>
            <a:pPr lvl="1"/>
            <a:r>
              <a:rPr lang="en-US" dirty="0"/>
              <a:t>to speed up, collect “multiple assert findings” in a single object that is evaluated</a:t>
            </a:r>
          </a:p>
          <a:p>
            <a:pPr lvl="2"/>
            <a:r>
              <a:rPr lang="en-US" dirty="0"/>
              <a:t>instead of running separate Playwright tests for every assert</a:t>
            </a:r>
          </a:p>
        </p:txBody>
      </p:sp>
      <p:sp>
        <p:nvSpPr>
          <p:cNvPr id="4" name="Footer Placeholder 3">
            <a:extLst>
              <a:ext uri="{FF2B5EF4-FFF2-40B4-BE49-F238E27FC236}">
                <a16:creationId xmlns:a16="http://schemas.microsoft.com/office/drawing/2014/main" id="{5460C401-3337-4E72-8EB8-1E15DF280487}"/>
              </a:ext>
            </a:extLst>
          </p:cNvPr>
          <p:cNvSpPr>
            <a:spLocks noGrp="1"/>
          </p:cNvSpPr>
          <p:nvPr>
            <p:ph type="ftr" sz="quarter" idx="11"/>
          </p:nvPr>
        </p:nvSpPr>
        <p:spPr/>
        <p:txBody>
          <a:bodyPr/>
          <a:lstStyle/>
          <a:p>
            <a:r>
              <a:rPr lang="en-US"/>
              <a:t>MeetUp January 2021 | Playwright browser automation</a:t>
            </a:r>
            <a:endParaRPr lang="nl-NL"/>
          </a:p>
        </p:txBody>
      </p:sp>
    </p:spTree>
    <p:extLst>
      <p:ext uri="{BB962C8B-B14F-4D97-AF65-F5344CB8AC3E}">
        <p14:creationId xmlns:p14="http://schemas.microsoft.com/office/powerpoint/2010/main" val="381172084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521640-A002-42BD-94E8-3980216D65D8}"/>
              </a:ext>
            </a:extLst>
          </p:cNvPr>
          <p:cNvSpPr>
            <a:spLocks noGrp="1"/>
          </p:cNvSpPr>
          <p:nvPr>
            <p:ph type="title"/>
          </p:nvPr>
        </p:nvSpPr>
        <p:spPr/>
        <p:txBody>
          <a:bodyPr/>
          <a:lstStyle/>
          <a:p>
            <a:r>
              <a:rPr lang="en-US" dirty="0"/>
              <a:t>Example of Enhancing Testability</a:t>
            </a:r>
          </a:p>
        </p:txBody>
      </p:sp>
      <p:sp>
        <p:nvSpPr>
          <p:cNvPr id="4" name="Footer Placeholder 3">
            <a:extLst>
              <a:ext uri="{FF2B5EF4-FFF2-40B4-BE49-F238E27FC236}">
                <a16:creationId xmlns:a16="http://schemas.microsoft.com/office/drawing/2014/main" id="{8BD9A009-6D61-4FB0-B15E-AA6DCC28660E}"/>
              </a:ext>
            </a:extLst>
          </p:cNvPr>
          <p:cNvSpPr>
            <a:spLocks noGrp="1"/>
          </p:cNvSpPr>
          <p:nvPr>
            <p:ph type="ftr" sz="quarter" idx="11"/>
          </p:nvPr>
        </p:nvSpPr>
        <p:spPr/>
        <p:txBody>
          <a:bodyPr/>
          <a:lstStyle/>
          <a:p>
            <a:r>
              <a:rPr lang="en-US"/>
              <a:t>MeetUp January 2021 | Playwright browser automation</a:t>
            </a:r>
            <a:endParaRPr lang="nl-NL"/>
          </a:p>
        </p:txBody>
      </p:sp>
      <p:pic>
        <p:nvPicPr>
          <p:cNvPr id="5" name="Picture 4">
            <a:extLst>
              <a:ext uri="{FF2B5EF4-FFF2-40B4-BE49-F238E27FC236}">
                <a16:creationId xmlns:a16="http://schemas.microsoft.com/office/drawing/2014/main" id="{2E01D0F3-7783-4100-AF38-A8118DCA4C40}"/>
              </a:ext>
            </a:extLst>
          </p:cNvPr>
          <p:cNvPicPr>
            <a:picLocks noChangeAspect="1"/>
          </p:cNvPicPr>
          <p:nvPr/>
        </p:nvPicPr>
        <p:blipFill>
          <a:blip r:embed="rId2"/>
          <a:stretch>
            <a:fillRect/>
          </a:stretch>
        </p:blipFill>
        <p:spPr>
          <a:xfrm>
            <a:off x="5593292" y="1478535"/>
            <a:ext cx="3276396" cy="1566556"/>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7F0FE6F2-7858-4551-905F-E6FC618552A2}"/>
              </a:ext>
            </a:extLst>
          </p:cNvPr>
          <p:cNvPicPr>
            <a:picLocks noChangeAspect="1"/>
          </p:cNvPicPr>
          <p:nvPr/>
        </p:nvPicPr>
        <p:blipFill>
          <a:blip r:embed="rId3"/>
          <a:stretch>
            <a:fillRect/>
          </a:stretch>
        </p:blipFill>
        <p:spPr>
          <a:xfrm>
            <a:off x="246669" y="1591892"/>
            <a:ext cx="4907705" cy="914479"/>
          </a:xfrm>
          <a:prstGeom prst="rect">
            <a:avLst/>
          </a:prstGeom>
          <a:ln>
            <a:noFill/>
          </a:ln>
          <a:effectLst>
            <a:outerShdw blurRad="292100" dist="139700" dir="2700000" algn="tl" rotWithShape="0">
              <a:srgbClr val="333333">
                <a:alpha val="65000"/>
              </a:srgbClr>
            </a:outerShdw>
          </a:effectLst>
        </p:spPr>
      </p:pic>
      <p:cxnSp>
        <p:nvCxnSpPr>
          <p:cNvPr id="8" name="Straight Arrow Connector 7">
            <a:extLst>
              <a:ext uri="{FF2B5EF4-FFF2-40B4-BE49-F238E27FC236}">
                <a16:creationId xmlns:a16="http://schemas.microsoft.com/office/drawing/2014/main" id="{60485211-833D-477F-81E7-03820A7FE1D3}"/>
              </a:ext>
            </a:extLst>
          </p:cNvPr>
          <p:cNvCxnSpPr>
            <a:cxnSpLocks/>
          </p:cNvCxnSpPr>
          <p:nvPr/>
        </p:nvCxnSpPr>
        <p:spPr>
          <a:xfrm flipH="1" flipV="1">
            <a:off x="2386362" y="1687551"/>
            <a:ext cx="3293326" cy="4711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C46067B3-7DDE-46C8-AAF8-D7A662186953}"/>
              </a:ext>
            </a:extLst>
          </p:cNvPr>
          <p:cNvPicPr>
            <a:picLocks noChangeAspect="1"/>
          </p:cNvPicPr>
          <p:nvPr/>
        </p:nvPicPr>
        <p:blipFill>
          <a:blip r:embed="rId4"/>
          <a:stretch>
            <a:fillRect/>
          </a:stretch>
        </p:blipFill>
        <p:spPr>
          <a:xfrm>
            <a:off x="246669" y="2881687"/>
            <a:ext cx="4549534" cy="1821338"/>
          </a:xfrm>
          <a:prstGeom prst="rect">
            <a:avLst/>
          </a:prstGeom>
          <a:ln>
            <a:noFill/>
          </a:ln>
          <a:effectLst>
            <a:outerShdw blurRad="292100" dist="139700" dir="2700000" algn="tl" rotWithShape="0">
              <a:srgbClr val="333333">
                <a:alpha val="65000"/>
              </a:srgbClr>
            </a:outerShdw>
          </a:effectLst>
        </p:spPr>
      </p:pic>
      <p:cxnSp>
        <p:nvCxnSpPr>
          <p:cNvPr id="19" name="Straight Arrow Connector 18">
            <a:extLst>
              <a:ext uri="{FF2B5EF4-FFF2-40B4-BE49-F238E27FC236}">
                <a16:creationId xmlns:a16="http://schemas.microsoft.com/office/drawing/2014/main" id="{5B9227C8-179B-41FB-B085-44CCE3B6552B}"/>
              </a:ext>
            </a:extLst>
          </p:cNvPr>
          <p:cNvCxnSpPr>
            <a:cxnSpLocks/>
            <a:stCxn id="5" idx="1"/>
          </p:cNvCxnSpPr>
          <p:nvPr/>
        </p:nvCxnSpPr>
        <p:spPr>
          <a:xfrm flipH="1">
            <a:off x="1813932" y="2261813"/>
            <a:ext cx="3779360" cy="13754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Speech Bubble: Rectangle 19">
            <a:extLst>
              <a:ext uri="{FF2B5EF4-FFF2-40B4-BE49-F238E27FC236}">
                <a16:creationId xmlns:a16="http://schemas.microsoft.com/office/drawing/2014/main" id="{FC58DFB7-80A0-4921-929C-16021B7B368C}"/>
              </a:ext>
            </a:extLst>
          </p:cNvPr>
          <p:cNvSpPr/>
          <p:nvPr/>
        </p:nvSpPr>
        <p:spPr>
          <a:xfrm>
            <a:off x="5940030" y="3306264"/>
            <a:ext cx="988741" cy="832624"/>
          </a:xfrm>
          <a:prstGeom prst="wedgeRectCallout">
            <a:avLst>
              <a:gd name="adj1" fmla="val -185495"/>
              <a:gd name="adj2" fmla="val -25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Split logic from UI/DOM interaction</a:t>
            </a:r>
          </a:p>
        </p:txBody>
      </p:sp>
      <p:sp>
        <p:nvSpPr>
          <p:cNvPr id="21" name="Speech Bubble: Rectangle 20">
            <a:extLst>
              <a:ext uri="{FF2B5EF4-FFF2-40B4-BE49-F238E27FC236}">
                <a16:creationId xmlns:a16="http://schemas.microsoft.com/office/drawing/2014/main" id="{BBABD1F8-6057-4EE6-8CA6-5F54EADC77DC}"/>
              </a:ext>
            </a:extLst>
          </p:cNvPr>
          <p:cNvSpPr/>
          <p:nvPr/>
        </p:nvSpPr>
        <p:spPr>
          <a:xfrm>
            <a:off x="3595889" y="711439"/>
            <a:ext cx="988741" cy="832624"/>
          </a:xfrm>
          <a:prstGeom prst="wedgeRectCallout">
            <a:avLst>
              <a:gd name="adj1" fmla="val -149405"/>
              <a:gd name="adj2" fmla="val 60714"/>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dirty="0"/>
              <a:t>Mix logic with UI/DOM interaction</a:t>
            </a:r>
          </a:p>
        </p:txBody>
      </p:sp>
      <p:pic>
        <p:nvPicPr>
          <p:cNvPr id="22" name="Picture 21">
            <a:extLst>
              <a:ext uri="{FF2B5EF4-FFF2-40B4-BE49-F238E27FC236}">
                <a16:creationId xmlns:a16="http://schemas.microsoft.com/office/drawing/2014/main" id="{E9F29C95-2063-4238-9F68-BF6DF2CA9D75}"/>
              </a:ext>
            </a:extLst>
          </p:cNvPr>
          <p:cNvPicPr>
            <a:picLocks noChangeAspect="1"/>
          </p:cNvPicPr>
          <p:nvPr/>
        </p:nvPicPr>
        <p:blipFill>
          <a:blip r:embed="rId5"/>
          <a:stretch>
            <a:fillRect/>
          </a:stretch>
        </p:blipFill>
        <p:spPr>
          <a:xfrm>
            <a:off x="5840516" y="154935"/>
            <a:ext cx="3029561" cy="105357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546958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EF202F-9125-4DCE-AB90-4498BA6073BF}"/>
              </a:ext>
            </a:extLst>
          </p:cNvPr>
          <p:cNvSpPr>
            <a:spLocks noGrp="1"/>
          </p:cNvSpPr>
          <p:nvPr>
            <p:ph type="title"/>
          </p:nvPr>
        </p:nvSpPr>
        <p:spPr>
          <a:xfrm>
            <a:off x="719999" y="851929"/>
            <a:ext cx="6624000" cy="504000"/>
          </a:xfrm>
        </p:spPr>
        <p:txBody>
          <a:bodyPr/>
          <a:lstStyle/>
          <a:p>
            <a:endParaRPr lang="en-US"/>
          </a:p>
        </p:txBody>
      </p:sp>
      <p:pic>
        <p:nvPicPr>
          <p:cNvPr id="7" name="Snagit_SNG836">
            <a:extLst>
              <a:ext uri="{FF2B5EF4-FFF2-40B4-BE49-F238E27FC236}">
                <a16:creationId xmlns:a16="http://schemas.microsoft.com/office/drawing/2014/main" id="{FB34DC4C-85D8-41CB-9EF6-B269A17C9176}"/>
              </a:ext>
            </a:extLst>
          </p:cNvPr>
          <p:cNvPicPr>
            <a:picLocks noGrp="1" noChangeAspect="1"/>
          </p:cNvPicPr>
          <p:nvPr>
            <p:ph idx="1"/>
          </p:nvPr>
        </p:nvPicPr>
        <p:blipFill>
          <a:blip r:embed="rId2"/>
          <a:stretch>
            <a:fillRect/>
          </a:stretch>
        </p:blipFill>
        <p:spPr>
          <a:xfrm>
            <a:off x="143873" y="746952"/>
            <a:ext cx="5189670" cy="1295512"/>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216C689C-7CE5-40C9-9060-4AC6A5B06112}"/>
              </a:ext>
            </a:extLst>
          </p:cNvPr>
          <p:cNvSpPr>
            <a:spLocks noGrp="1"/>
          </p:cNvSpPr>
          <p:nvPr>
            <p:ph type="ftr" sz="quarter" idx="11"/>
          </p:nvPr>
        </p:nvSpPr>
        <p:spPr/>
        <p:txBody>
          <a:bodyPr/>
          <a:lstStyle/>
          <a:p>
            <a:r>
              <a:rPr lang="en-US"/>
              <a:t>MeetUp January 2021 | Playwright browser automation</a:t>
            </a:r>
            <a:endParaRPr lang="nl-NL"/>
          </a:p>
        </p:txBody>
      </p:sp>
      <p:pic>
        <p:nvPicPr>
          <p:cNvPr id="9" name="Snagit_SNG843">
            <a:extLst>
              <a:ext uri="{FF2B5EF4-FFF2-40B4-BE49-F238E27FC236}">
                <a16:creationId xmlns:a16="http://schemas.microsoft.com/office/drawing/2014/main" id="{91F2A3F1-D1D8-4D24-9A85-825193CC504E}"/>
              </a:ext>
            </a:extLst>
          </p:cNvPr>
          <p:cNvPicPr>
            <a:picLocks noChangeAspect="1"/>
          </p:cNvPicPr>
          <p:nvPr/>
        </p:nvPicPr>
        <p:blipFill>
          <a:blip r:embed="rId3"/>
          <a:stretch>
            <a:fillRect/>
          </a:stretch>
        </p:blipFill>
        <p:spPr>
          <a:xfrm>
            <a:off x="143873" y="4056721"/>
            <a:ext cx="5654530" cy="563929"/>
          </a:xfrm>
          <a:prstGeom prst="rect">
            <a:avLst/>
          </a:prstGeom>
          <a:ln>
            <a:noFill/>
          </a:ln>
          <a:effectLst>
            <a:outerShdw blurRad="292100" dist="139700" dir="2700000" algn="tl" rotWithShape="0">
              <a:srgbClr val="333333">
                <a:alpha val="65000"/>
              </a:srgbClr>
            </a:outerShdw>
          </a:effectLst>
        </p:spPr>
      </p:pic>
      <p:pic>
        <p:nvPicPr>
          <p:cNvPr id="11" name="Picture 10">
            <a:extLst>
              <a:ext uri="{FF2B5EF4-FFF2-40B4-BE49-F238E27FC236}">
                <a16:creationId xmlns:a16="http://schemas.microsoft.com/office/drawing/2014/main" id="{B6090922-482D-466F-8DF2-596CC2492885}"/>
              </a:ext>
            </a:extLst>
          </p:cNvPr>
          <p:cNvPicPr>
            <a:picLocks noChangeAspect="1"/>
          </p:cNvPicPr>
          <p:nvPr/>
        </p:nvPicPr>
        <p:blipFill>
          <a:blip r:embed="rId4"/>
          <a:stretch>
            <a:fillRect/>
          </a:stretch>
        </p:blipFill>
        <p:spPr>
          <a:xfrm>
            <a:off x="6306999" y="1937049"/>
            <a:ext cx="2629128" cy="1333616"/>
          </a:xfrm>
          <a:prstGeom prst="rect">
            <a:avLst/>
          </a:prstGeom>
          <a:ln>
            <a:noFill/>
          </a:ln>
          <a:effectLst>
            <a:outerShdw blurRad="292100" dist="139700" dir="2700000" algn="tl" rotWithShape="0">
              <a:srgbClr val="333333">
                <a:alpha val="65000"/>
              </a:srgbClr>
            </a:outerShdw>
          </a:effectLst>
        </p:spPr>
      </p:pic>
      <p:sp>
        <p:nvSpPr>
          <p:cNvPr id="10" name="Freeform: Shape 9">
            <a:extLst>
              <a:ext uri="{FF2B5EF4-FFF2-40B4-BE49-F238E27FC236}">
                <a16:creationId xmlns:a16="http://schemas.microsoft.com/office/drawing/2014/main" id="{67097F8C-69AA-46F0-B723-270A186D0CFF}"/>
              </a:ext>
            </a:extLst>
          </p:cNvPr>
          <p:cNvSpPr/>
          <p:nvPr/>
        </p:nvSpPr>
        <p:spPr>
          <a:xfrm>
            <a:off x="3033131" y="1171182"/>
            <a:ext cx="4445843" cy="961352"/>
          </a:xfrm>
          <a:custGeom>
            <a:avLst/>
            <a:gdLst>
              <a:gd name="connsiteX0" fmla="*/ 0 w 3434272"/>
              <a:gd name="connsiteY0" fmla="*/ 9781 h 961352"/>
              <a:gd name="connsiteX1" fmla="*/ 3025697 w 3434272"/>
              <a:gd name="connsiteY1" fmla="*/ 136162 h 961352"/>
              <a:gd name="connsiteX2" fmla="*/ 3323063 w 3434272"/>
              <a:gd name="connsiteY2" fmla="*/ 961352 h 961352"/>
            </a:gdLst>
            <a:ahLst/>
            <a:cxnLst>
              <a:cxn ang="0">
                <a:pos x="connsiteX0" y="connsiteY0"/>
              </a:cxn>
              <a:cxn ang="0">
                <a:pos x="connsiteX1" y="connsiteY1"/>
              </a:cxn>
              <a:cxn ang="0">
                <a:pos x="connsiteX2" y="connsiteY2"/>
              </a:cxn>
            </a:cxnLst>
            <a:rect l="l" t="t" r="r" b="b"/>
            <a:pathLst>
              <a:path w="3434272" h="961352">
                <a:moveTo>
                  <a:pt x="0" y="9781"/>
                </a:moveTo>
                <a:cubicBezTo>
                  <a:pt x="1235926" y="-6326"/>
                  <a:pt x="2471853" y="-22433"/>
                  <a:pt x="3025697" y="136162"/>
                </a:cubicBezTo>
                <a:cubicBezTo>
                  <a:pt x="3579541" y="294757"/>
                  <a:pt x="3451302" y="628054"/>
                  <a:pt x="3323063" y="961352"/>
                </a:cubicBezTo>
              </a:path>
            </a:pathLst>
          </a:custGeom>
          <a:noFill/>
          <a:ln>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44106D46-E690-4D91-B555-C1A2E6ECD6B3}"/>
              </a:ext>
            </a:extLst>
          </p:cNvPr>
          <p:cNvSpPr/>
          <p:nvPr/>
        </p:nvSpPr>
        <p:spPr>
          <a:xfrm>
            <a:off x="3137210" y="1394708"/>
            <a:ext cx="4371278" cy="961352"/>
          </a:xfrm>
          <a:custGeom>
            <a:avLst/>
            <a:gdLst>
              <a:gd name="connsiteX0" fmla="*/ 0 w 3434272"/>
              <a:gd name="connsiteY0" fmla="*/ 9781 h 961352"/>
              <a:gd name="connsiteX1" fmla="*/ 3025697 w 3434272"/>
              <a:gd name="connsiteY1" fmla="*/ 136162 h 961352"/>
              <a:gd name="connsiteX2" fmla="*/ 3323063 w 3434272"/>
              <a:gd name="connsiteY2" fmla="*/ 961352 h 961352"/>
            </a:gdLst>
            <a:ahLst/>
            <a:cxnLst>
              <a:cxn ang="0">
                <a:pos x="connsiteX0" y="connsiteY0"/>
              </a:cxn>
              <a:cxn ang="0">
                <a:pos x="connsiteX1" y="connsiteY1"/>
              </a:cxn>
              <a:cxn ang="0">
                <a:pos x="connsiteX2" y="connsiteY2"/>
              </a:cxn>
            </a:cxnLst>
            <a:rect l="l" t="t" r="r" b="b"/>
            <a:pathLst>
              <a:path w="3434272" h="961352">
                <a:moveTo>
                  <a:pt x="0" y="9781"/>
                </a:moveTo>
                <a:cubicBezTo>
                  <a:pt x="1235926" y="-6326"/>
                  <a:pt x="2471853" y="-22433"/>
                  <a:pt x="3025697" y="136162"/>
                </a:cubicBezTo>
                <a:cubicBezTo>
                  <a:pt x="3579541" y="294757"/>
                  <a:pt x="3451302" y="628054"/>
                  <a:pt x="3323063" y="961352"/>
                </a:cubicBezTo>
              </a:path>
            </a:pathLst>
          </a:custGeom>
          <a:noFill/>
          <a:ln>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5DFD8AC2-5FBF-4D0F-9966-2A6E0AB9D967}"/>
              </a:ext>
            </a:extLst>
          </p:cNvPr>
          <p:cNvSpPr/>
          <p:nvPr/>
        </p:nvSpPr>
        <p:spPr>
          <a:xfrm>
            <a:off x="3687337" y="1820300"/>
            <a:ext cx="2691161" cy="1367882"/>
          </a:xfrm>
          <a:custGeom>
            <a:avLst/>
            <a:gdLst>
              <a:gd name="connsiteX0" fmla="*/ 0 w 2081561"/>
              <a:gd name="connsiteY0" fmla="*/ 0 h 1367882"/>
              <a:gd name="connsiteX1" fmla="*/ 661639 w 2081561"/>
              <a:gd name="connsiteY1" fmla="*/ 661639 h 1367882"/>
              <a:gd name="connsiteX2" fmla="*/ 1761892 w 2081561"/>
              <a:gd name="connsiteY2" fmla="*/ 1293541 h 1367882"/>
              <a:gd name="connsiteX3" fmla="*/ 2081561 w 2081561"/>
              <a:gd name="connsiteY3" fmla="*/ 1330712 h 1367882"/>
            </a:gdLst>
            <a:ahLst/>
            <a:cxnLst>
              <a:cxn ang="0">
                <a:pos x="connsiteX0" y="connsiteY0"/>
              </a:cxn>
              <a:cxn ang="0">
                <a:pos x="connsiteX1" y="connsiteY1"/>
              </a:cxn>
              <a:cxn ang="0">
                <a:pos x="connsiteX2" y="connsiteY2"/>
              </a:cxn>
              <a:cxn ang="0">
                <a:pos x="connsiteX3" y="connsiteY3"/>
              </a:cxn>
            </a:cxnLst>
            <a:rect l="l" t="t" r="r" b="b"/>
            <a:pathLst>
              <a:path w="2081561" h="1367882">
                <a:moveTo>
                  <a:pt x="0" y="0"/>
                </a:moveTo>
                <a:cubicBezTo>
                  <a:pt x="183995" y="223024"/>
                  <a:pt x="367990" y="446049"/>
                  <a:pt x="661639" y="661639"/>
                </a:cubicBezTo>
                <a:cubicBezTo>
                  <a:pt x="955288" y="877229"/>
                  <a:pt x="1525238" y="1182029"/>
                  <a:pt x="1761892" y="1293541"/>
                </a:cubicBezTo>
                <a:cubicBezTo>
                  <a:pt x="1998546" y="1405053"/>
                  <a:pt x="2040053" y="1367882"/>
                  <a:pt x="2081561" y="1330712"/>
                </a:cubicBezTo>
              </a:path>
            </a:pathLst>
          </a:custGeom>
          <a:noFill/>
          <a:ln>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9B121E6A-38AE-4BE5-ACAB-6FAFF91D4994}"/>
              </a:ext>
            </a:extLst>
          </p:cNvPr>
          <p:cNvPicPr>
            <a:picLocks noChangeAspect="1"/>
          </p:cNvPicPr>
          <p:nvPr/>
        </p:nvPicPr>
        <p:blipFill rotWithShape="1">
          <a:blip r:embed="rId5"/>
          <a:srcRect r="55420" b="61502"/>
          <a:stretch/>
        </p:blipFill>
        <p:spPr>
          <a:xfrm>
            <a:off x="6952269" y="3919475"/>
            <a:ext cx="2028180" cy="701175"/>
          </a:xfrm>
          <a:prstGeom prst="rect">
            <a:avLst/>
          </a:prstGeom>
          <a:ln>
            <a:noFill/>
          </a:ln>
          <a:effectLst>
            <a:outerShdw blurRad="292100" dist="139700" dir="2700000" algn="tl" rotWithShape="0">
              <a:srgbClr val="333333">
                <a:alpha val="65000"/>
              </a:srgbClr>
            </a:outerShdw>
          </a:effectLst>
        </p:spPr>
      </p:pic>
      <p:sp>
        <p:nvSpPr>
          <p:cNvPr id="16" name="Freeform: Shape 15">
            <a:extLst>
              <a:ext uri="{FF2B5EF4-FFF2-40B4-BE49-F238E27FC236}">
                <a16:creationId xmlns:a16="http://schemas.microsoft.com/office/drawing/2014/main" id="{079A7025-ACA9-42A6-AF6C-E399450E2845}"/>
              </a:ext>
            </a:extLst>
          </p:cNvPr>
          <p:cNvSpPr/>
          <p:nvPr/>
        </p:nvSpPr>
        <p:spPr>
          <a:xfrm>
            <a:off x="4356410" y="4266134"/>
            <a:ext cx="2629128" cy="369284"/>
          </a:xfrm>
          <a:custGeom>
            <a:avLst/>
            <a:gdLst>
              <a:gd name="connsiteX0" fmla="*/ 0 w 2750634"/>
              <a:gd name="connsiteY0" fmla="*/ 178419 h 369284"/>
              <a:gd name="connsiteX1" fmla="*/ 2193073 w 2750634"/>
              <a:gd name="connsiteY1" fmla="*/ 364273 h 369284"/>
              <a:gd name="connsiteX2" fmla="*/ 2750634 w 2750634"/>
              <a:gd name="connsiteY2" fmla="*/ 0 h 369284"/>
            </a:gdLst>
            <a:ahLst/>
            <a:cxnLst>
              <a:cxn ang="0">
                <a:pos x="connsiteX0" y="connsiteY0"/>
              </a:cxn>
              <a:cxn ang="0">
                <a:pos x="connsiteX1" y="connsiteY1"/>
              </a:cxn>
              <a:cxn ang="0">
                <a:pos x="connsiteX2" y="connsiteY2"/>
              </a:cxn>
            </a:cxnLst>
            <a:rect l="l" t="t" r="r" b="b"/>
            <a:pathLst>
              <a:path w="2750634" h="369284">
                <a:moveTo>
                  <a:pt x="0" y="178419"/>
                </a:moveTo>
                <a:cubicBezTo>
                  <a:pt x="867317" y="286214"/>
                  <a:pt x="1734634" y="394010"/>
                  <a:pt x="2193073" y="364273"/>
                </a:cubicBezTo>
                <a:cubicBezTo>
                  <a:pt x="2651512" y="334537"/>
                  <a:pt x="2701073" y="167268"/>
                  <a:pt x="2750634" y="0"/>
                </a:cubicBezTo>
              </a:path>
            </a:pathLst>
          </a:custGeom>
          <a:noFill/>
          <a:ln>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4" descr="Playwright (vs. Puppeteer): Cross-Browser Testing done right - DEV">
            <a:extLst>
              <a:ext uri="{FF2B5EF4-FFF2-40B4-BE49-F238E27FC236}">
                <a16:creationId xmlns:a16="http://schemas.microsoft.com/office/drawing/2014/main" id="{17C83A5B-6681-4F59-ABF1-445FC4C50BB7}"/>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9751" b="44702"/>
          <a:stretch/>
        </p:blipFill>
        <p:spPr bwMode="auto">
          <a:xfrm>
            <a:off x="143873" y="165394"/>
            <a:ext cx="2486335" cy="447972"/>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a:extLst>
              <a:ext uri="{FF2B5EF4-FFF2-40B4-BE49-F238E27FC236}">
                <a16:creationId xmlns:a16="http://schemas.microsoft.com/office/drawing/2014/main" id="{3ED24FCC-C7A2-4E25-B57B-8B04671205D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50023" y="78178"/>
            <a:ext cx="1029965" cy="629995"/>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Html Dialog Element Taking Full Advantage Of Javascript - Html Css Js  Transparent, HD Png Download - kindpng">
            <a:extLst>
              <a:ext uri="{FF2B5EF4-FFF2-40B4-BE49-F238E27FC236}">
                <a16:creationId xmlns:a16="http://schemas.microsoft.com/office/drawing/2014/main" id="{BBC5D6FE-0B63-4868-9B92-1749745EF763}"/>
              </a:ext>
            </a:extLst>
          </p:cNvPr>
          <p:cNvPicPr>
            <a:picLocks noChangeAspect="1" noChangeArrowheads="1"/>
          </p:cNvPicPr>
          <p:nvPr/>
        </p:nvPicPr>
        <p:blipFill>
          <a:blip r:embed="rId8">
            <a:clrChange>
              <a:clrFrom>
                <a:srgbClr val="F7F7F7"/>
              </a:clrFrom>
              <a:clrTo>
                <a:srgbClr val="F7F7F7">
                  <a:alpha val="0"/>
                </a:srgbClr>
              </a:clrTo>
            </a:clrChange>
            <a:extLst>
              <a:ext uri="{28A0092B-C50C-407E-A947-70E740481C1C}">
                <a14:useLocalDpi xmlns:a14="http://schemas.microsoft.com/office/drawing/2010/main" val="0"/>
              </a:ext>
            </a:extLst>
          </a:blip>
          <a:srcRect/>
          <a:stretch>
            <a:fillRect/>
          </a:stretch>
        </p:blipFill>
        <p:spPr bwMode="auto">
          <a:xfrm>
            <a:off x="7267097" y="724750"/>
            <a:ext cx="1030047" cy="691107"/>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Straight Connector 20">
            <a:extLst>
              <a:ext uri="{FF2B5EF4-FFF2-40B4-BE49-F238E27FC236}">
                <a16:creationId xmlns:a16="http://schemas.microsoft.com/office/drawing/2014/main" id="{4BA6C08B-733A-4E9E-800B-B74962E60E0E}"/>
              </a:ext>
            </a:extLst>
          </p:cNvPr>
          <p:cNvCxnSpPr/>
          <p:nvPr/>
        </p:nvCxnSpPr>
        <p:spPr>
          <a:xfrm>
            <a:off x="6021659" y="339060"/>
            <a:ext cx="0" cy="4597213"/>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4303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3" grpId="0" animBg="1"/>
      <p:bldP spid="14" grpId="0" animBg="1"/>
      <p:bldP spid="16"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D994ABD2-7B14-472C-B393-042438C9D733}"/>
              </a:ext>
            </a:extLst>
          </p:cNvPr>
          <p:cNvGrpSpPr/>
          <p:nvPr/>
        </p:nvGrpSpPr>
        <p:grpSpPr>
          <a:xfrm>
            <a:off x="134992" y="638202"/>
            <a:ext cx="4246934" cy="2156621"/>
            <a:chOff x="9261" y="-998"/>
            <a:chExt cx="9693593" cy="5143500"/>
          </a:xfrm>
        </p:grpSpPr>
        <p:pic>
          <p:nvPicPr>
            <p:cNvPr id="7" name="Picture 2" descr="What if cyber gangs control the robots? - Raconteur">
              <a:extLst>
                <a:ext uri="{FF2B5EF4-FFF2-40B4-BE49-F238E27FC236}">
                  <a16:creationId xmlns:a16="http://schemas.microsoft.com/office/drawing/2014/main" id="{4A1E94D0-51D2-4596-A555-68BBDEEA29C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61" y="-998"/>
              <a:ext cx="9144000" cy="51435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2936CFE5-7D20-4A14-A06A-DFFFBE745604}"/>
                </a:ext>
              </a:extLst>
            </p:cNvPr>
            <p:cNvPicPr>
              <a:picLocks noChangeAspect="1"/>
            </p:cNvPicPr>
            <p:nvPr/>
          </p:nvPicPr>
          <p:blipFill>
            <a:blip r:embed="rId3"/>
            <a:stretch>
              <a:fillRect/>
            </a:stretch>
          </p:blipFill>
          <p:spPr>
            <a:xfrm rot="2473314">
              <a:off x="5555210" y="1627787"/>
              <a:ext cx="4147644" cy="1685458"/>
            </a:xfrm>
            <a:prstGeom prst="rect">
              <a:avLst/>
            </a:prstGeom>
            <a:scene3d>
              <a:camera prst="perspectiveContrastingLeftFacing" fov="0">
                <a:rot lat="998686" lon="3528881" rev="980487"/>
              </a:camera>
              <a:lightRig rig="threePt" dir="t"/>
            </a:scene3d>
          </p:spPr>
        </p:pic>
        <p:pic>
          <p:nvPicPr>
            <p:cNvPr id="9" name="Picture 4" descr="Playwright (vs. Puppeteer): Cross-Browser Testing done right - DEV">
              <a:extLst>
                <a:ext uri="{FF2B5EF4-FFF2-40B4-BE49-F238E27FC236}">
                  <a16:creationId xmlns:a16="http://schemas.microsoft.com/office/drawing/2014/main" id="{49C80CFC-3238-47BD-8584-0774285EB5C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9751" b="44702"/>
            <a:stretch/>
          </p:blipFill>
          <p:spPr bwMode="auto">
            <a:xfrm rot="20888733">
              <a:off x="1739869" y="381154"/>
              <a:ext cx="1478950" cy="29571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IMDb - Wikipedia">
              <a:extLst>
                <a:ext uri="{FF2B5EF4-FFF2-40B4-BE49-F238E27FC236}">
                  <a16:creationId xmlns:a16="http://schemas.microsoft.com/office/drawing/2014/main" id="{71950B51-350D-470B-BDA7-B6010DC06C9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2537092">
              <a:off x="7688899" y="2326420"/>
              <a:ext cx="1147830" cy="578698"/>
            </a:xfrm>
            <a:prstGeom prst="rect">
              <a:avLst/>
            </a:prstGeom>
            <a:scene3d>
              <a:camera prst="perspectiveContrastingLeftFacing" fov="0">
                <a:rot lat="998686" lon="3528881" rev="980487"/>
              </a:camera>
              <a:lightRig rig="threePt" dir="t"/>
            </a:scene3d>
            <a:extLst>
              <a:ext uri="{909E8E84-426E-40DD-AFC4-6F175D3DCCD1}">
                <a14:hiddenFill xmlns:a14="http://schemas.microsoft.com/office/drawing/2010/main">
                  <a:solidFill>
                    <a:srgbClr val="FFFFFF"/>
                  </a:solidFill>
                </a14:hiddenFill>
              </a:ext>
            </a:extLst>
          </p:spPr>
        </p:pic>
        <p:pic>
          <p:nvPicPr>
            <p:cNvPr id="11" name="Picture 2" descr="Auto-Translation with Google Translate - Translation.io">
              <a:extLst>
                <a:ext uri="{FF2B5EF4-FFF2-40B4-BE49-F238E27FC236}">
                  <a16:creationId xmlns:a16="http://schemas.microsoft.com/office/drawing/2014/main" id="{80556923-CFFA-4A5A-812E-C756C0A45FC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2521787">
              <a:off x="5925388" y="2177961"/>
              <a:ext cx="2498834" cy="499767"/>
            </a:xfrm>
            <a:prstGeom prst="rect">
              <a:avLst/>
            </a:prstGeom>
            <a:scene3d>
              <a:camera prst="perspectiveContrastingLeftFacing" fov="0">
                <a:rot lat="998686" lon="3528881" rev="980487"/>
              </a:camera>
              <a:lightRig rig="threePt" dir="t"/>
            </a:scene3d>
            <a:extLst>
              <a:ext uri="{909E8E84-426E-40DD-AFC4-6F175D3DCCD1}">
                <a14:hiddenFill xmlns:a14="http://schemas.microsoft.com/office/drawing/2010/main">
                  <a:solidFill>
                    <a:srgbClr val="FFFFFF"/>
                  </a:solidFill>
                </a14:hiddenFill>
              </a:ext>
            </a:extLst>
          </p:spPr>
        </p:pic>
      </p:grpSp>
      <p:sp>
        <p:nvSpPr>
          <p:cNvPr id="2" name="Title 1">
            <a:extLst>
              <a:ext uri="{FF2B5EF4-FFF2-40B4-BE49-F238E27FC236}">
                <a16:creationId xmlns:a16="http://schemas.microsoft.com/office/drawing/2014/main" id="{DF767497-8340-4699-A79D-97937FFD6D96}"/>
              </a:ext>
            </a:extLst>
          </p:cNvPr>
          <p:cNvSpPr>
            <a:spLocks noGrp="1"/>
          </p:cNvSpPr>
          <p:nvPr>
            <p:ph type="title"/>
          </p:nvPr>
        </p:nvSpPr>
        <p:spPr/>
        <p:txBody>
          <a:bodyPr/>
          <a:lstStyle/>
          <a:p>
            <a:r>
              <a:rPr lang="en-US" dirty="0"/>
              <a:t>Hands On</a:t>
            </a:r>
          </a:p>
        </p:txBody>
      </p:sp>
      <p:sp>
        <p:nvSpPr>
          <p:cNvPr id="4" name="Footer Placeholder 3">
            <a:extLst>
              <a:ext uri="{FF2B5EF4-FFF2-40B4-BE49-F238E27FC236}">
                <a16:creationId xmlns:a16="http://schemas.microsoft.com/office/drawing/2014/main" id="{D384F58A-4118-4139-9B83-447CB37E2331}"/>
              </a:ext>
            </a:extLst>
          </p:cNvPr>
          <p:cNvSpPr>
            <a:spLocks noGrp="1"/>
          </p:cNvSpPr>
          <p:nvPr>
            <p:ph type="ftr" sz="quarter" idx="11"/>
          </p:nvPr>
        </p:nvSpPr>
        <p:spPr/>
        <p:txBody>
          <a:bodyPr/>
          <a:lstStyle/>
          <a:p>
            <a:r>
              <a:rPr lang="en-US"/>
              <a:t>MeetUp January 2021 | Playwright browser automation</a:t>
            </a:r>
            <a:endParaRPr lang="nl-NL"/>
          </a:p>
        </p:txBody>
      </p:sp>
      <p:pic>
        <p:nvPicPr>
          <p:cNvPr id="5" name="Snagit_SNG826">
            <a:extLst>
              <a:ext uri="{FF2B5EF4-FFF2-40B4-BE49-F238E27FC236}">
                <a16:creationId xmlns:a16="http://schemas.microsoft.com/office/drawing/2014/main" id="{B09169F6-7F84-46F9-A3E9-4837D279D975}"/>
              </a:ext>
            </a:extLst>
          </p:cNvPr>
          <p:cNvPicPr>
            <a:picLocks noChangeAspect="1"/>
          </p:cNvPicPr>
          <p:nvPr/>
        </p:nvPicPr>
        <p:blipFill>
          <a:blip r:embed="rId7"/>
          <a:stretch>
            <a:fillRect/>
          </a:stretch>
        </p:blipFill>
        <p:spPr>
          <a:xfrm>
            <a:off x="4241008" y="2493162"/>
            <a:ext cx="4768000" cy="2454266"/>
          </a:xfrm>
          <a:prstGeom prst="rect">
            <a:avLst/>
          </a:prstGeom>
        </p:spPr>
      </p:pic>
      <p:sp>
        <p:nvSpPr>
          <p:cNvPr id="3" name="TextBox 2">
            <a:extLst>
              <a:ext uri="{FF2B5EF4-FFF2-40B4-BE49-F238E27FC236}">
                <a16:creationId xmlns:a16="http://schemas.microsoft.com/office/drawing/2014/main" id="{225E6588-1D6A-459F-A28D-50298DF0364B}"/>
              </a:ext>
            </a:extLst>
          </p:cNvPr>
          <p:cNvSpPr txBox="1"/>
          <p:nvPr/>
        </p:nvSpPr>
        <p:spPr>
          <a:xfrm>
            <a:off x="134992" y="4701764"/>
            <a:ext cx="1955856" cy="200055"/>
          </a:xfrm>
          <a:prstGeom prst="rect">
            <a:avLst/>
          </a:prstGeom>
          <a:noFill/>
        </p:spPr>
        <p:txBody>
          <a:bodyPr wrap="none" lIns="0" tIns="0" rIns="0" bIns="0" rtlCol="0">
            <a:spAutoFit/>
          </a:bodyPr>
          <a:lstStyle/>
          <a:p>
            <a:r>
              <a:rPr lang="en-US" sz="1300" i="1" dirty="0"/>
              <a:t>Workshop:  bit.ly/pw-14jan</a:t>
            </a:r>
          </a:p>
        </p:txBody>
      </p:sp>
      <p:pic>
        <p:nvPicPr>
          <p:cNvPr id="13" name="Picture 12">
            <a:extLst>
              <a:ext uri="{FF2B5EF4-FFF2-40B4-BE49-F238E27FC236}">
                <a16:creationId xmlns:a16="http://schemas.microsoft.com/office/drawing/2014/main" id="{DDB74E7E-A5CA-4031-AA73-321EC81BACE2}"/>
              </a:ext>
            </a:extLst>
          </p:cNvPr>
          <p:cNvPicPr>
            <a:picLocks noChangeAspect="1"/>
          </p:cNvPicPr>
          <p:nvPr/>
        </p:nvPicPr>
        <p:blipFill>
          <a:blip r:embed="rId8"/>
          <a:stretch>
            <a:fillRect/>
          </a:stretch>
        </p:blipFill>
        <p:spPr>
          <a:xfrm>
            <a:off x="134991" y="3092605"/>
            <a:ext cx="2692223" cy="152306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10450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D2476E-FCF2-4BFD-9AD4-FF880AED6589}"/>
              </a:ext>
            </a:extLst>
          </p:cNvPr>
          <p:cNvSpPr>
            <a:spLocks noGrp="1"/>
          </p:cNvSpPr>
          <p:nvPr>
            <p:ph type="title"/>
          </p:nvPr>
        </p:nvSpPr>
        <p:spPr/>
        <p:txBody>
          <a:bodyPr/>
          <a:lstStyle/>
          <a:p>
            <a:r>
              <a:rPr lang="en-US" dirty="0"/>
              <a:t>Agenda</a:t>
            </a:r>
          </a:p>
        </p:txBody>
      </p:sp>
      <p:sp>
        <p:nvSpPr>
          <p:cNvPr id="4" name="Footer Placeholder 3">
            <a:extLst>
              <a:ext uri="{FF2B5EF4-FFF2-40B4-BE49-F238E27FC236}">
                <a16:creationId xmlns:a16="http://schemas.microsoft.com/office/drawing/2014/main" id="{57040A78-CE48-47A0-8DD0-C1963AD159F1}"/>
              </a:ext>
            </a:extLst>
          </p:cNvPr>
          <p:cNvSpPr>
            <a:spLocks noGrp="1"/>
          </p:cNvSpPr>
          <p:nvPr>
            <p:ph type="ftr" sz="quarter" idx="11"/>
          </p:nvPr>
        </p:nvSpPr>
        <p:spPr/>
        <p:txBody>
          <a:bodyPr/>
          <a:lstStyle/>
          <a:p>
            <a:r>
              <a:rPr lang="en-US"/>
              <a:t>MeetUp January 2021 | Playwright browser automation</a:t>
            </a:r>
            <a:endParaRPr lang="nl-NL"/>
          </a:p>
        </p:txBody>
      </p:sp>
      <p:pic>
        <p:nvPicPr>
          <p:cNvPr id="2050" name="Picture 2" descr="Why-What-How Consulting, LLC">
            <a:extLst>
              <a:ext uri="{FF2B5EF4-FFF2-40B4-BE49-F238E27FC236}">
                <a16:creationId xmlns:a16="http://schemas.microsoft.com/office/drawing/2014/main" id="{41E80CAE-3ED5-4929-BCB5-15CDD2902E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9999" y="915822"/>
            <a:ext cx="3833081" cy="2728447"/>
          </a:xfrm>
          <a:prstGeom prst="rect">
            <a:avLst/>
          </a:prstGeom>
          <a:noFill/>
          <a:extLst>
            <a:ext uri="{909E8E84-426E-40DD-AFC4-6F175D3DCCD1}">
              <a14:hiddenFill xmlns:a14="http://schemas.microsoft.com/office/drawing/2010/main">
                <a:solidFill>
                  <a:srgbClr val="FFFFFF"/>
                </a:solidFill>
              </a14:hiddenFill>
            </a:ext>
          </a:extLst>
        </p:spPr>
      </p:pic>
      <p:pic>
        <p:nvPicPr>
          <p:cNvPr id="6" name="Snagit_SNG826">
            <a:extLst>
              <a:ext uri="{FF2B5EF4-FFF2-40B4-BE49-F238E27FC236}">
                <a16:creationId xmlns:a16="http://schemas.microsoft.com/office/drawing/2014/main" id="{D6E339F3-4280-48C3-8202-0AE8A16D6311}"/>
              </a:ext>
            </a:extLst>
          </p:cNvPr>
          <p:cNvPicPr>
            <a:picLocks noChangeAspect="1"/>
          </p:cNvPicPr>
          <p:nvPr/>
        </p:nvPicPr>
        <p:blipFill>
          <a:blip r:embed="rId3"/>
          <a:stretch>
            <a:fillRect/>
          </a:stretch>
        </p:blipFill>
        <p:spPr>
          <a:xfrm>
            <a:off x="4798583" y="3407384"/>
            <a:ext cx="2633848" cy="1355739"/>
          </a:xfrm>
          <a:prstGeom prst="rect">
            <a:avLst/>
          </a:prstGeom>
        </p:spPr>
      </p:pic>
      <p:sp>
        <p:nvSpPr>
          <p:cNvPr id="7" name="TextBox 6">
            <a:extLst>
              <a:ext uri="{FF2B5EF4-FFF2-40B4-BE49-F238E27FC236}">
                <a16:creationId xmlns:a16="http://schemas.microsoft.com/office/drawing/2014/main" id="{B0FEB78D-188C-4760-8DB9-167129A12784}"/>
              </a:ext>
            </a:extLst>
          </p:cNvPr>
          <p:cNvSpPr txBox="1"/>
          <p:nvPr/>
        </p:nvSpPr>
        <p:spPr>
          <a:xfrm>
            <a:off x="484397" y="4758966"/>
            <a:ext cx="65" cy="161583"/>
          </a:xfrm>
          <a:prstGeom prst="rect">
            <a:avLst/>
          </a:prstGeom>
          <a:noFill/>
        </p:spPr>
        <p:txBody>
          <a:bodyPr wrap="none" lIns="0" tIns="0" rIns="0" bIns="0" rtlCol="0">
            <a:spAutoFit/>
          </a:bodyPr>
          <a:lstStyle/>
          <a:p>
            <a:endParaRPr lang="en-US" sz="1050" i="1" dirty="0"/>
          </a:p>
        </p:txBody>
      </p:sp>
      <p:pic>
        <p:nvPicPr>
          <p:cNvPr id="8" name="Picture 7">
            <a:extLst>
              <a:ext uri="{FF2B5EF4-FFF2-40B4-BE49-F238E27FC236}">
                <a16:creationId xmlns:a16="http://schemas.microsoft.com/office/drawing/2014/main" id="{1CFAB958-4570-4502-883C-F1BA712D803A}"/>
              </a:ext>
            </a:extLst>
          </p:cNvPr>
          <p:cNvPicPr>
            <a:picLocks noChangeAspect="1"/>
          </p:cNvPicPr>
          <p:nvPr/>
        </p:nvPicPr>
        <p:blipFill>
          <a:blip r:embed="rId4"/>
          <a:stretch>
            <a:fillRect/>
          </a:stretch>
        </p:blipFill>
        <p:spPr>
          <a:xfrm>
            <a:off x="74533" y="4626208"/>
            <a:ext cx="376183" cy="310186"/>
          </a:xfrm>
          <a:prstGeom prst="rect">
            <a:avLst/>
          </a:prstGeom>
        </p:spPr>
      </p:pic>
      <p:sp>
        <p:nvSpPr>
          <p:cNvPr id="9" name="TextBox 8">
            <a:extLst>
              <a:ext uri="{FF2B5EF4-FFF2-40B4-BE49-F238E27FC236}">
                <a16:creationId xmlns:a16="http://schemas.microsoft.com/office/drawing/2014/main" id="{74E38E13-A3BA-4F64-8320-69AC33114291}"/>
              </a:ext>
            </a:extLst>
          </p:cNvPr>
          <p:cNvSpPr txBox="1"/>
          <p:nvPr/>
        </p:nvSpPr>
        <p:spPr>
          <a:xfrm>
            <a:off x="469594" y="4757302"/>
            <a:ext cx="1586973" cy="169277"/>
          </a:xfrm>
          <a:prstGeom prst="rect">
            <a:avLst/>
          </a:prstGeom>
          <a:noFill/>
        </p:spPr>
        <p:txBody>
          <a:bodyPr wrap="none" lIns="0" tIns="0" rIns="0" bIns="0" rtlCol="0">
            <a:spAutoFit/>
          </a:bodyPr>
          <a:lstStyle/>
          <a:p>
            <a:r>
              <a:rPr lang="en-US" sz="1050" i="1" dirty="0"/>
              <a:t>Workshop</a:t>
            </a:r>
            <a:r>
              <a:rPr lang="en-US" sz="1100" i="1" dirty="0"/>
              <a:t>: bit.ly/pw-14jan</a:t>
            </a:r>
          </a:p>
        </p:txBody>
      </p:sp>
    </p:spTree>
    <p:extLst>
      <p:ext uri="{BB962C8B-B14F-4D97-AF65-F5344CB8AC3E}">
        <p14:creationId xmlns:p14="http://schemas.microsoft.com/office/powerpoint/2010/main" val="401736789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D994ABD2-7B14-472C-B393-042438C9D733}"/>
              </a:ext>
            </a:extLst>
          </p:cNvPr>
          <p:cNvGrpSpPr/>
          <p:nvPr/>
        </p:nvGrpSpPr>
        <p:grpSpPr>
          <a:xfrm>
            <a:off x="6839414" y="133969"/>
            <a:ext cx="2375519" cy="1293388"/>
            <a:chOff x="9261" y="-998"/>
            <a:chExt cx="9693593" cy="5143500"/>
          </a:xfrm>
        </p:grpSpPr>
        <p:pic>
          <p:nvPicPr>
            <p:cNvPr id="7" name="Picture 2" descr="What if cyber gangs control the robots? - Raconteur">
              <a:extLst>
                <a:ext uri="{FF2B5EF4-FFF2-40B4-BE49-F238E27FC236}">
                  <a16:creationId xmlns:a16="http://schemas.microsoft.com/office/drawing/2014/main" id="{4A1E94D0-51D2-4596-A555-68BBDEEA29C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61" y="-998"/>
              <a:ext cx="9144000" cy="51435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2936CFE5-7D20-4A14-A06A-DFFFBE745604}"/>
                </a:ext>
              </a:extLst>
            </p:cNvPr>
            <p:cNvPicPr>
              <a:picLocks noChangeAspect="1"/>
            </p:cNvPicPr>
            <p:nvPr/>
          </p:nvPicPr>
          <p:blipFill>
            <a:blip r:embed="rId3"/>
            <a:stretch>
              <a:fillRect/>
            </a:stretch>
          </p:blipFill>
          <p:spPr>
            <a:xfrm rot="2473314">
              <a:off x="5555210" y="1627787"/>
              <a:ext cx="4147644" cy="1685458"/>
            </a:xfrm>
            <a:prstGeom prst="rect">
              <a:avLst/>
            </a:prstGeom>
            <a:scene3d>
              <a:camera prst="perspectiveContrastingLeftFacing" fov="0">
                <a:rot lat="998686" lon="3528881" rev="980487"/>
              </a:camera>
              <a:lightRig rig="threePt" dir="t"/>
            </a:scene3d>
          </p:spPr>
        </p:pic>
        <p:pic>
          <p:nvPicPr>
            <p:cNvPr id="9" name="Picture 4" descr="Playwright (vs. Puppeteer): Cross-Browser Testing done right - DEV">
              <a:extLst>
                <a:ext uri="{FF2B5EF4-FFF2-40B4-BE49-F238E27FC236}">
                  <a16:creationId xmlns:a16="http://schemas.microsoft.com/office/drawing/2014/main" id="{49C80CFC-3238-47BD-8584-0774285EB5C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9751" b="44702"/>
            <a:stretch/>
          </p:blipFill>
          <p:spPr bwMode="auto">
            <a:xfrm rot="20888733">
              <a:off x="1739869" y="381154"/>
              <a:ext cx="1478950" cy="29571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IMDb - Wikipedia">
              <a:extLst>
                <a:ext uri="{FF2B5EF4-FFF2-40B4-BE49-F238E27FC236}">
                  <a16:creationId xmlns:a16="http://schemas.microsoft.com/office/drawing/2014/main" id="{71950B51-350D-470B-BDA7-B6010DC06C9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2537092">
              <a:off x="7688899" y="2326420"/>
              <a:ext cx="1147830" cy="578698"/>
            </a:xfrm>
            <a:prstGeom prst="rect">
              <a:avLst/>
            </a:prstGeom>
            <a:scene3d>
              <a:camera prst="perspectiveContrastingLeftFacing" fov="0">
                <a:rot lat="998686" lon="3528881" rev="980487"/>
              </a:camera>
              <a:lightRig rig="threePt" dir="t"/>
            </a:scene3d>
            <a:extLst>
              <a:ext uri="{909E8E84-426E-40DD-AFC4-6F175D3DCCD1}">
                <a14:hiddenFill xmlns:a14="http://schemas.microsoft.com/office/drawing/2010/main">
                  <a:solidFill>
                    <a:srgbClr val="FFFFFF"/>
                  </a:solidFill>
                </a14:hiddenFill>
              </a:ext>
            </a:extLst>
          </p:spPr>
        </p:pic>
        <p:pic>
          <p:nvPicPr>
            <p:cNvPr id="11" name="Picture 2" descr="Auto-Translation with Google Translate - Translation.io">
              <a:extLst>
                <a:ext uri="{FF2B5EF4-FFF2-40B4-BE49-F238E27FC236}">
                  <a16:creationId xmlns:a16="http://schemas.microsoft.com/office/drawing/2014/main" id="{80556923-CFFA-4A5A-812E-C756C0A45FC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2521787">
              <a:off x="5925388" y="2177961"/>
              <a:ext cx="2498834" cy="499767"/>
            </a:xfrm>
            <a:prstGeom prst="rect">
              <a:avLst/>
            </a:prstGeom>
            <a:scene3d>
              <a:camera prst="perspectiveContrastingLeftFacing" fov="0">
                <a:rot lat="998686" lon="3528881" rev="980487"/>
              </a:camera>
              <a:lightRig rig="threePt" dir="t"/>
            </a:scene3d>
            <a:extLst>
              <a:ext uri="{909E8E84-426E-40DD-AFC4-6F175D3DCCD1}">
                <a14:hiddenFill xmlns:a14="http://schemas.microsoft.com/office/drawing/2010/main">
                  <a:solidFill>
                    <a:srgbClr val="FFFFFF"/>
                  </a:solidFill>
                </a14:hiddenFill>
              </a:ext>
            </a:extLst>
          </p:spPr>
        </p:pic>
      </p:grpSp>
      <p:sp>
        <p:nvSpPr>
          <p:cNvPr id="2" name="Title 1">
            <a:extLst>
              <a:ext uri="{FF2B5EF4-FFF2-40B4-BE49-F238E27FC236}">
                <a16:creationId xmlns:a16="http://schemas.microsoft.com/office/drawing/2014/main" id="{DF767497-8340-4699-A79D-97937FFD6D96}"/>
              </a:ext>
            </a:extLst>
          </p:cNvPr>
          <p:cNvSpPr>
            <a:spLocks noGrp="1"/>
          </p:cNvSpPr>
          <p:nvPr>
            <p:ph type="title"/>
          </p:nvPr>
        </p:nvSpPr>
        <p:spPr/>
        <p:txBody>
          <a:bodyPr/>
          <a:lstStyle/>
          <a:p>
            <a:r>
              <a:rPr lang="en-US" dirty="0"/>
              <a:t>Hands On</a:t>
            </a:r>
          </a:p>
        </p:txBody>
      </p:sp>
      <p:sp>
        <p:nvSpPr>
          <p:cNvPr id="4" name="Footer Placeholder 3">
            <a:extLst>
              <a:ext uri="{FF2B5EF4-FFF2-40B4-BE49-F238E27FC236}">
                <a16:creationId xmlns:a16="http://schemas.microsoft.com/office/drawing/2014/main" id="{D384F58A-4118-4139-9B83-447CB37E2331}"/>
              </a:ext>
            </a:extLst>
          </p:cNvPr>
          <p:cNvSpPr>
            <a:spLocks noGrp="1"/>
          </p:cNvSpPr>
          <p:nvPr>
            <p:ph type="ftr" sz="quarter" idx="11"/>
          </p:nvPr>
        </p:nvSpPr>
        <p:spPr/>
        <p:txBody>
          <a:bodyPr/>
          <a:lstStyle/>
          <a:p>
            <a:r>
              <a:rPr lang="en-US"/>
              <a:t>MeetUp January 2021 | Playwright browser automation</a:t>
            </a:r>
            <a:endParaRPr lang="nl-NL"/>
          </a:p>
        </p:txBody>
      </p:sp>
      <p:sp>
        <p:nvSpPr>
          <p:cNvPr id="3" name="TextBox 2">
            <a:extLst>
              <a:ext uri="{FF2B5EF4-FFF2-40B4-BE49-F238E27FC236}">
                <a16:creationId xmlns:a16="http://schemas.microsoft.com/office/drawing/2014/main" id="{225E6588-1D6A-459F-A28D-50298DF0364B}"/>
              </a:ext>
            </a:extLst>
          </p:cNvPr>
          <p:cNvSpPr txBox="1"/>
          <p:nvPr/>
        </p:nvSpPr>
        <p:spPr>
          <a:xfrm>
            <a:off x="134992" y="4701764"/>
            <a:ext cx="1955856" cy="200055"/>
          </a:xfrm>
          <a:prstGeom prst="rect">
            <a:avLst/>
          </a:prstGeom>
          <a:noFill/>
        </p:spPr>
        <p:txBody>
          <a:bodyPr wrap="none" lIns="0" tIns="0" rIns="0" bIns="0" rtlCol="0">
            <a:spAutoFit/>
          </a:bodyPr>
          <a:lstStyle/>
          <a:p>
            <a:r>
              <a:rPr lang="en-US" sz="1300" i="1" dirty="0"/>
              <a:t>Workshop:  bit.ly/pw-14jan</a:t>
            </a:r>
          </a:p>
        </p:txBody>
      </p:sp>
      <p:pic>
        <p:nvPicPr>
          <p:cNvPr id="13" name="Picture 12">
            <a:extLst>
              <a:ext uri="{FF2B5EF4-FFF2-40B4-BE49-F238E27FC236}">
                <a16:creationId xmlns:a16="http://schemas.microsoft.com/office/drawing/2014/main" id="{DDB74E7E-A5CA-4031-AA73-321EC81BACE2}"/>
              </a:ext>
            </a:extLst>
          </p:cNvPr>
          <p:cNvPicPr>
            <a:picLocks noChangeAspect="1"/>
          </p:cNvPicPr>
          <p:nvPr/>
        </p:nvPicPr>
        <p:blipFill rotWithShape="1">
          <a:blip r:embed="rId7"/>
          <a:srcRect t="46545"/>
          <a:stretch/>
        </p:blipFill>
        <p:spPr>
          <a:xfrm>
            <a:off x="134990" y="1809721"/>
            <a:ext cx="9278717" cy="280595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17388683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6994DA-501C-44C9-947B-D33CDAA6B423}"/>
              </a:ext>
            </a:extLst>
          </p:cNvPr>
          <p:cNvSpPr>
            <a:spLocks noGrp="1"/>
          </p:cNvSpPr>
          <p:nvPr>
            <p:ph type="title"/>
          </p:nvPr>
        </p:nvSpPr>
        <p:spPr/>
        <p:txBody>
          <a:bodyPr/>
          <a:lstStyle/>
          <a:p>
            <a:r>
              <a:rPr lang="en-US" dirty="0"/>
              <a:t>1. Installation</a:t>
            </a:r>
          </a:p>
        </p:txBody>
      </p:sp>
      <p:sp>
        <p:nvSpPr>
          <p:cNvPr id="3" name="Content Placeholder 2">
            <a:extLst>
              <a:ext uri="{FF2B5EF4-FFF2-40B4-BE49-F238E27FC236}">
                <a16:creationId xmlns:a16="http://schemas.microsoft.com/office/drawing/2014/main" id="{A0BC4E98-9F32-442E-A7E1-65265CEA6EED}"/>
              </a:ext>
            </a:extLst>
          </p:cNvPr>
          <p:cNvSpPr>
            <a:spLocks noGrp="1"/>
          </p:cNvSpPr>
          <p:nvPr>
            <p:ph idx="1"/>
          </p:nvPr>
        </p:nvSpPr>
        <p:spPr>
          <a:xfrm>
            <a:off x="720003" y="936000"/>
            <a:ext cx="7225117" cy="3780000"/>
          </a:xfrm>
        </p:spPr>
        <p:txBody>
          <a:bodyPr/>
          <a:lstStyle/>
          <a:p>
            <a:r>
              <a:rPr lang="en-US" dirty="0"/>
              <a:t>In any environment</a:t>
            </a:r>
          </a:p>
          <a:p>
            <a:pPr lvl="1"/>
            <a:r>
              <a:rPr lang="en-US" dirty="0"/>
              <a:t>Install NodeJS and NPM runtime</a:t>
            </a:r>
          </a:p>
          <a:p>
            <a:pPr lvl="1"/>
            <a:r>
              <a:rPr lang="en-US" dirty="0"/>
              <a:t>Install Playwright (</a:t>
            </a:r>
            <a:r>
              <a:rPr lang="en-US" dirty="0" err="1"/>
              <a:t>npm</a:t>
            </a:r>
            <a:r>
              <a:rPr lang="en-US" dirty="0"/>
              <a:t> install –D playwright)</a:t>
            </a:r>
          </a:p>
          <a:p>
            <a:pPr lvl="1"/>
            <a:r>
              <a:rPr lang="en-US" dirty="0"/>
              <a:t>git clone meetup repository from GitHub</a:t>
            </a:r>
            <a:br>
              <a:rPr lang="en-US" dirty="0"/>
            </a:br>
            <a:endParaRPr lang="en-US" dirty="0"/>
          </a:p>
          <a:p>
            <a:r>
              <a:rPr lang="en-US" dirty="0"/>
              <a:t>or on Windows 10 with Sandbox enabled</a:t>
            </a:r>
          </a:p>
          <a:p>
            <a:pPr lvl="1"/>
            <a:r>
              <a:rPr lang="en-US" dirty="0"/>
              <a:t>simple steps to create fresh, isolated and proven hands on environment</a:t>
            </a:r>
          </a:p>
          <a:p>
            <a:pPr lvl="1"/>
            <a:r>
              <a:rPr lang="en-US" dirty="0"/>
              <a:t>follow instructions in</a:t>
            </a:r>
            <a:br>
              <a:rPr lang="en-US" dirty="0"/>
            </a:br>
            <a:r>
              <a:rPr lang="en-US" sz="1600" i="1" dirty="0"/>
              <a:t>technology.amis.nl/languages/node-</a:t>
            </a:r>
            <a:r>
              <a:rPr lang="en-US" sz="1600" i="1" dirty="0" err="1"/>
              <a:t>js</a:t>
            </a:r>
            <a:br>
              <a:rPr lang="en-US" sz="1600" i="1" dirty="0"/>
            </a:br>
            <a:r>
              <a:rPr lang="en-US" sz="1600" i="1" dirty="0"/>
              <a:t>/quickly-run-</a:t>
            </a:r>
            <a:r>
              <a:rPr lang="en-US" sz="1600" i="1" dirty="0" err="1"/>
              <a:t>nodejs</a:t>
            </a:r>
            <a:r>
              <a:rPr lang="en-US" sz="1600" i="1" dirty="0"/>
              <a:t>-demos-in-vanilla-</a:t>
            </a:r>
            <a:br>
              <a:rPr lang="en-US" sz="1600" i="1" dirty="0"/>
            </a:br>
            <a:r>
              <a:rPr lang="en-US" sz="1600" i="1" dirty="0"/>
              <a:t>windows-sandbox-featuring-scoop/</a:t>
            </a:r>
          </a:p>
          <a:p>
            <a:pPr lvl="1"/>
            <a:endParaRPr lang="en-US" dirty="0"/>
          </a:p>
          <a:p>
            <a:pPr lvl="1"/>
            <a:endParaRPr lang="en-US" dirty="0"/>
          </a:p>
        </p:txBody>
      </p:sp>
      <p:sp>
        <p:nvSpPr>
          <p:cNvPr id="4" name="Footer Placeholder 3">
            <a:extLst>
              <a:ext uri="{FF2B5EF4-FFF2-40B4-BE49-F238E27FC236}">
                <a16:creationId xmlns:a16="http://schemas.microsoft.com/office/drawing/2014/main" id="{42E4334A-AC5E-4456-83A2-E2CFEC5CE048}"/>
              </a:ext>
            </a:extLst>
          </p:cNvPr>
          <p:cNvSpPr>
            <a:spLocks noGrp="1"/>
          </p:cNvSpPr>
          <p:nvPr>
            <p:ph type="ftr" sz="quarter" idx="11"/>
          </p:nvPr>
        </p:nvSpPr>
        <p:spPr/>
        <p:txBody>
          <a:bodyPr/>
          <a:lstStyle/>
          <a:p>
            <a:r>
              <a:rPr lang="en-US"/>
              <a:t>MeetUp January 2021 | Playwright browser automation</a:t>
            </a:r>
            <a:endParaRPr lang="nl-NL"/>
          </a:p>
        </p:txBody>
      </p:sp>
      <p:pic>
        <p:nvPicPr>
          <p:cNvPr id="12290" name="Picture 2" descr="image">
            <a:extLst>
              <a:ext uri="{FF2B5EF4-FFF2-40B4-BE49-F238E27FC236}">
                <a16:creationId xmlns:a16="http://schemas.microsoft.com/office/drawing/2014/main" id="{CD93F0F8-6380-41FA-B40B-C4B7FF2CF16B}"/>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020675" y="2651129"/>
            <a:ext cx="3940935" cy="220437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a:extLst>
              <a:ext uri="{FF2B5EF4-FFF2-40B4-BE49-F238E27FC236}">
                <a16:creationId xmlns:a16="http://schemas.microsoft.com/office/drawing/2014/main" id="{C2C59F2F-07D7-4EE1-B468-C06D7710E2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12184" y="1053234"/>
            <a:ext cx="823980" cy="50400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Playwright (vs. Puppeteer): Cross-Browser Testing done right - DEV">
            <a:extLst>
              <a:ext uri="{FF2B5EF4-FFF2-40B4-BE49-F238E27FC236}">
                <a16:creationId xmlns:a16="http://schemas.microsoft.com/office/drawing/2014/main" id="{37091F74-AADF-4B2C-B091-B8F9238E080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9751" b="44702"/>
          <a:stretch/>
        </p:blipFill>
        <p:spPr bwMode="auto">
          <a:xfrm>
            <a:off x="4968000" y="1499376"/>
            <a:ext cx="1478950" cy="295718"/>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Better NPM'ing, Tips and Tricks using NPM – Thomas Queste's blog">
            <a:extLst>
              <a:ext uri="{FF2B5EF4-FFF2-40B4-BE49-F238E27FC236}">
                <a16:creationId xmlns:a16="http://schemas.microsoft.com/office/drawing/2014/main" id="{D4E42FE4-A288-4B7E-AB4C-F6834DB8FE6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19129" y="1002806"/>
            <a:ext cx="744855" cy="49657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Github Logo Png - Cat, Transparent Png is free transparent png image. To  explore more similar hd image on PNGitem. in 2020 | Github logo, Github,  Logos">
            <a:extLst>
              <a:ext uri="{FF2B5EF4-FFF2-40B4-BE49-F238E27FC236}">
                <a16:creationId xmlns:a16="http://schemas.microsoft.com/office/drawing/2014/main" id="{4325864F-61B2-43F5-B5AD-1CF920DF11F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82191" y="1795094"/>
            <a:ext cx="371617" cy="352574"/>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25EF592F-5A27-4EFD-B028-AA4319C7C254}"/>
              </a:ext>
            </a:extLst>
          </p:cNvPr>
          <p:cNvSpPr txBox="1"/>
          <p:nvPr/>
        </p:nvSpPr>
        <p:spPr>
          <a:xfrm>
            <a:off x="134992" y="4701764"/>
            <a:ext cx="1955856" cy="200055"/>
          </a:xfrm>
          <a:prstGeom prst="rect">
            <a:avLst/>
          </a:prstGeom>
          <a:noFill/>
        </p:spPr>
        <p:txBody>
          <a:bodyPr wrap="none" lIns="0" tIns="0" rIns="0" bIns="0" rtlCol="0">
            <a:spAutoFit/>
          </a:bodyPr>
          <a:lstStyle/>
          <a:p>
            <a:r>
              <a:rPr lang="en-US" sz="1300" i="1" dirty="0"/>
              <a:t>Workshop:  bit.ly/pw-14jan</a:t>
            </a:r>
          </a:p>
        </p:txBody>
      </p:sp>
    </p:spTree>
    <p:extLst>
      <p:ext uri="{BB962C8B-B14F-4D97-AF65-F5344CB8AC3E}">
        <p14:creationId xmlns:p14="http://schemas.microsoft.com/office/powerpoint/2010/main" val="15075338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47E1E5-136F-4DCC-85CA-9FF993330C8E}"/>
              </a:ext>
            </a:extLst>
          </p:cNvPr>
          <p:cNvSpPr>
            <a:spLocks noGrp="1"/>
          </p:cNvSpPr>
          <p:nvPr>
            <p:ph type="title"/>
          </p:nvPr>
        </p:nvSpPr>
        <p:spPr/>
        <p:txBody>
          <a:bodyPr/>
          <a:lstStyle/>
          <a:p>
            <a:r>
              <a:rPr lang="en-US" dirty="0"/>
              <a:t>2. Run Provided Demonstrations</a:t>
            </a:r>
          </a:p>
        </p:txBody>
      </p:sp>
      <p:sp>
        <p:nvSpPr>
          <p:cNvPr id="3" name="Content Placeholder 2">
            <a:extLst>
              <a:ext uri="{FF2B5EF4-FFF2-40B4-BE49-F238E27FC236}">
                <a16:creationId xmlns:a16="http://schemas.microsoft.com/office/drawing/2014/main" id="{98BC6CC3-E164-4D1E-9AAF-953816ED673C}"/>
              </a:ext>
            </a:extLst>
          </p:cNvPr>
          <p:cNvSpPr>
            <a:spLocks noGrp="1"/>
          </p:cNvSpPr>
          <p:nvPr>
            <p:ph idx="1"/>
          </p:nvPr>
        </p:nvSpPr>
        <p:spPr/>
        <p:txBody>
          <a:bodyPr/>
          <a:lstStyle/>
          <a:p>
            <a:r>
              <a:rPr lang="en-US" dirty="0"/>
              <a:t>inspect and tweak sources</a:t>
            </a:r>
          </a:p>
          <a:p>
            <a:r>
              <a:rPr lang="en-US" dirty="0"/>
              <a:t>demos provided</a:t>
            </a:r>
          </a:p>
          <a:p>
            <a:pPr lvl="1"/>
            <a:r>
              <a:rPr lang="en-US" dirty="0"/>
              <a:t>Quick Steps</a:t>
            </a:r>
          </a:p>
          <a:p>
            <a:pPr lvl="2"/>
            <a:r>
              <a:rPr lang="en-US" dirty="0"/>
              <a:t>single page, multi tab | window, </a:t>
            </a:r>
            <a:br>
              <a:rPr lang="en-US" dirty="0"/>
            </a:br>
            <a:r>
              <a:rPr lang="en-US" dirty="0"/>
              <a:t>take screenshot, generate MP4 | PDF</a:t>
            </a:r>
          </a:p>
          <a:p>
            <a:pPr lvl="1"/>
            <a:r>
              <a:rPr lang="en-US" dirty="0"/>
              <a:t>Scrape IMDb</a:t>
            </a:r>
          </a:p>
          <a:p>
            <a:pPr lvl="1"/>
            <a:r>
              <a:rPr lang="en-US" dirty="0"/>
              <a:t>API-</a:t>
            </a:r>
            <a:r>
              <a:rPr lang="en-US" dirty="0" err="1"/>
              <a:t>fy</a:t>
            </a:r>
            <a:r>
              <a:rPr lang="en-US" dirty="0"/>
              <a:t> Google Translate</a:t>
            </a:r>
          </a:p>
          <a:p>
            <a:pPr lvl="1"/>
            <a:r>
              <a:rPr lang="en-US" dirty="0"/>
              <a:t>Inject Short Cuts</a:t>
            </a:r>
          </a:p>
          <a:p>
            <a:pPr lvl="1"/>
            <a:r>
              <a:rPr lang="en-US" dirty="0"/>
              <a:t>Inject Floating Toolbar</a:t>
            </a:r>
          </a:p>
          <a:p>
            <a:pPr lvl="1"/>
            <a:r>
              <a:rPr lang="en-US" dirty="0"/>
              <a:t>Step-by-Step tutorials | demonstrations</a:t>
            </a:r>
          </a:p>
          <a:p>
            <a:pPr lvl="1"/>
            <a:r>
              <a:rPr lang="en-US" dirty="0"/>
              <a:t>PowerPoint Generator</a:t>
            </a:r>
          </a:p>
        </p:txBody>
      </p:sp>
      <p:sp>
        <p:nvSpPr>
          <p:cNvPr id="4" name="Footer Placeholder 3">
            <a:extLst>
              <a:ext uri="{FF2B5EF4-FFF2-40B4-BE49-F238E27FC236}">
                <a16:creationId xmlns:a16="http://schemas.microsoft.com/office/drawing/2014/main" id="{7FAFC456-9DCC-4524-98E2-5F46DD79E37C}"/>
              </a:ext>
            </a:extLst>
          </p:cNvPr>
          <p:cNvSpPr>
            <a:spLocks noGrp="1"/>
          </p:cNvSpPr>
          <p:nvPr>
            <p:ph type="ftr" sz="quarter" idx="11"/>
          </p:nvPr>
        </p:nvSpPr>
        <p:spPr/>
        <p:txBody>
          <a:bodyPr/>
          <a:lstStyle/>
          <a:p>
            <a:r>
              <a:rPr lang="en-US"/>
              <a:t>MeetUp January 2021 | Playwright browser automation</a:t>
            </a:r>
            <a:endParaRPr lang="nl-NL"/>
          </a:p>
        </p:txBody>
      </p:sp>
      <p:pic>
        <p:nvPicPr>
          <p:cNvPr id="5" name="Snagit_SNG828">
            <a:extLst>
              <a:ext uri="{FF2B5EF4-FFF2-40B4-BE49-F238E27FC236}">
                <a16:creationId xmlns:a16="http://schemas.microsoft.com/office/drawing/2014/main" id="{C6B494EF-B2B9-4FC1-96F7-9AC8983914BE}"/>
              </a:ext>
            </a:extLst>
          </p:cNvPr>
          <p:cNvPicPr>
            <a:picLocks noChangeAspect="1"/>
          </p:cNvPicPr>
          <p:nvPr/>
        </p:nvPicPr>
        <p:blipFill>
          <a:blip r:embed="rId2"/>
          <a:stretch>
            <a:fillRect/>
          </a:stretch>
        </p:blipFill>
        <p:spPr>
          <a:xfrm>
            <a:off x="4706219" y="1769326"/>
            <a:ext cx="811907" cy="535014"/>
          </a:xfrm>
          <a:prstGeom prst="rect">
            <a:avLst/>
          </a:prstGeom>
        </p:spPr>
      </p:pic>
      <p:sp>
        <p:nvSpPr>
          <p:cNvPr id="6" name="TextBox 5">
            <a:extLst>
              <a:ext uri="{FF2B5EF4-FFF2-40B4-BE49-F238E27FC236}">
                <a16:creationId xmlns:a16="http://schemas.microsoft.com/office/drawing/2014/main" id="{C498CBCA-5DD1-4A69-B1D1-7ED15C1DC6C1}"/>
              </a:ext>
            </a:extLst>
          </p:cNvPr>
          <p:cNvSpPr txBox="1"/>
          <p:nvPr/>
        </p:nvSpPr>
        <p:spPr>
          <a:xfrm>
            <a:off x="134992" y="4701764"/>
            <a:ext cx="1955856" cy="200055"/>
          </a:xfrm>
          <a:prstGeom prst="rect">
            <a:avLst/>
          </a:prstGeom>
          <a:noFill/>
        </p:spPr>
        <p:txBody>
          <a:bodyPr wrap="none" lIns="0" tIns="0" rIns="0" bIns="0" rtlCol="0">
            <a:spAutoFit/>
          </a:bodyPr>
          <a:lstStyle/>
          <a:p>
            <a:r>
              <a:rPr lang="en-US" sz="1300" i="1" dirty="0"/>
              <a:t>Workshop:  bit.ly/pw-14jan</a:t>
            </a:r>
          </a:p>
        </p:txBody>
      </p:sp>
    </p:spTree>
    <p:extLst>
      <p:ext uri="{BB962C8B-B14F-4D97-AF65-F5344CB8AC3E}">
        <p14:creationId xmlns:p14="http://schemas.microsoft.com/office/powerpoint/2010/main" val="415120567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47E1E5-136F-4DCC-85CA-9FF993330C8E}"/>
              </a:ext>
            </a:extLst>
          </p:cNvPr>
          <p:cNvSpPr>
            <a:spLocks noGrp="1"/>
          </p:cNvSpPr>
          <p:nvPr>
            <p:ph type="title"/>
          </p:nvPr>
        </p:nvSpPr>
        <p:spPr>
          <a:xfrm>
            <a:off x="720000" y="288000"/>
            <a:ext cx="6623999" cy="503999"/>
          </a:xfrm>
        </p:spPr>
        <p:txBody>
          <a:bodyPr anchor="ctr">
            <a:normAutofit/>
          </a:bodyPr>
          <a:lstStyle/>
          <a:p>
            <a:r>
              <a:rPr lang="en-US" dirty="0"/>
              <a:t>3. Playwright from Scratch – by you</a:t>
            </a:r>
          </a:p>
        </p:txBody>
      </p:sp>
      <p:sp>
        <p:nvSpPr>
          <p:cNvPr id="3" name="Content Placeholder 2">
            <a:extLst>
              <a:ext uri="{FF2B5EF4-FFF2-40B4-BE49-F238E27FC236}">
                <a16:creationId xmlns:a16="http://schemas.microsoft.com/office/drawing/2014/main" id="{98BC6CC3-E164-4D1E-9AAF-953816ED673C}"/>
              </a:ext>
            </a:extLst>
          </p:cNvPr>
          <p:cNvSpPr>
            <a:spLocks noGrp="1"/>
          </p:cNvSpPr>
          <p:nvPr>
            <p:ph idx="1"/>
          </p:nvPr>
        </p:nvSpPr>
        <p:spPr>
          <a:xfrm>
            <a:off x="720000" y="900001"/>
            <a:ext cx="3924000" cy="3401999"/>
          </a:xfrm>
        </p:spPr>
        <p:txBody>
          <a:bodyPr anchor="t">
            <a:normAutofit fontScale="92500" lnSpcReduction="10000"/>
          </a:bodyPr>
          <a:lstStyle/>
          <a:p>
            <a:pPr>
              <a:lnSpc>
                <a:spcPct val="110000"/>
              </a:lnSpc>
              <a:spcAft>
                <a:spcPts val="600"/>
              </a:spcAft>
            </a:pPr>
            <a:r>
              <a:rPr lang="en-US" dirty="0"/>
              <a:t>Create a fresh NodeJS Application</a:t>
            </a:r>
          </a:p>
          <a:p>
            <a:pPr>
              <a:lnSpc>
                <a:spcPct val="110000"/>
              </a:lnSpc>
              <a:spcAft>
                <a:spcPts val="600"/>
              </a:spcAft>
            </a:pPr>
            <a:r>
              <a:rPr lang="en-US" dirty="0"/>
              <a:t>Copy and paste code to create a browser and a page </a:t>
            </a:r>
            <a:br>
              <a:rPr lang="en-US" dirty="0"/>
            </a:br>
            <a:r>
              <a:rPr lang="en-US" dirty="0"/>
              <a:t>and load a website in the browser</a:t>
            </a:r>
          </a:p>
          <a:p>
            <a:pPr>
              <a:lnSpc>
                <a:spcPct val="110000"/>
              </a:lnSpc>
              <a:spcAft>
                <a:spcPts val="600"/>
              </a:spcAft>
            </a:pPr>
            <a:r>
              <a:rPr lang="en-US" dirty="0"/>
              <a:t>Add code to interact with the website: click, scroll, scrape</a:t>
            </a:r>
          </a:p>
          <a:p>
            <a:pPr>
              <a:lnSpc>
                <a:spcPct val="110000"/>
              </a:lnSpc>
              <a:spcAft>
                <a:spcPts val="600"/>
              </a:spcAft>
            </a:pPr>
            <a:r>
              <a:rPr lang="en-US" dirty="0"/>
              <a:t>Add code to manipulate the page: </a:t>
            </a:r>
          </a:p>
          <a:p>
            <a:pPr lvl="1">
              <a:lnSpc>
                <a:spcPct val="110000"/>
              </a:lnSpc>
              <a:spcAft>
                <a:spcPts val="600"/>
              </a:spcAft>
            </a:pPr>
            <a:r>
              <a:rPr lang="en-US" dirty="0"/>
              <a:t>execute JavaScript in the browser and replace content in the DOM</a:t>
            </a:r>
          </a:p>
          <a:p>
            <a:pPr>
              <a:lnSpc>
                <a:spcPct val="110000"/>
              </a:lnSpc>
              <a:spcAft>
                <a:spcPts val="600"/>
              </a:spcAft>
            </a:pPr>
            <a:r>
              <a:rPr lang="en-US" dirty="0"/>
              <a:t>Add code to open a second website in a new browser tab</a:t>
            </a:r>
          </a:p>
          <a:p>
            <a:pPr>
              <a:lnSpc>
                <a:spcPct val="110000"/>
              </a:lnSpc>
              <a:spcAft>
                <a:spcPts val="600"/>
              </a:spcAft>
            </a:pPr>
            <a:r>
              <a:rPr lang="en-US" dirty="0"/>
              <a:t>Search in the second website</a:t>
            </a:r>
          </a:p>
          <a:p>
            <a:pPr>
              <a:lnSpc>
                <a:spcPct val="110000"/>
              </a:lnSpc>
              <a:spcAft>
                <a:spcPts val="600"/>
              </a:spcAft>
            </a:pPr>
            <a:r>
              <a:rPr lang="en-US" dirty="0"/>
              <a:t>Assert several conditions – as a first basic test</a:t>
            </a:r>
          </a:p>
          <a:p>
            <a:pPr>
              <a:lnSpc>
                <a:spcPct val="110000"/>
              </a:lnSpc>
              <a:spcAft>
                <a:spcPts val="600"/>
              </a:spcAft>
            </a:pPr>
            <a:endParaRPr lang="en-US" dirty="0"/>
          </a:p>
          <a:p>
            <a:pPr>
              <a:lnSpc>
                <a:spcPct val="110000"/>
              </a:lnSpc>
              <a:spcAft>
                <a:spcPts val="600"/>
              </a:spcAft>
            </a:pPr>
            <a:endParaRPr lang="en-US" dirty="0"/>
          </a:p>
        </p:txBody>
      </p:sp>
      <p:sp>
        <p:nvSpPr>
          <p:cNvPr id="4" name="Footer Placeholder 3">
            <a:extLst>
              <a:ext uri="{FF2B5EF4-FFF2-40B4-BE49-F238E27FC236}">
                <a16:creationId xmlns:a16="http://schemas.microsoft.com/office/drawing/2014/main" id="{7FAFC456-9DCC-4524-98E2-5F46DD79E37C}"/>
              </a:ext>
            </a:extLst>
          </p:cNvPr>
          <p:cNvSpPr>
            <a:spLocks noGrp="1"/>
          </p:cNvSpPr>
          <p:nvPr>
            <p:ph type="ftr" sz="quarter" idx="11"/>
          </p:nvPr>
        </p:nvSpPr>
        <p:spPr>
          <a:xfrm>
            <a:off x="4968000" y="5004000"/>
            <a:ext cx="3240000" cy="108000"/>
          </a:xfrm>
        </p:spPr>
        <p:txBody>
          <a:bodyPr anchor="t">
            <a:normAutofit/>
          </a:bodyPr>
          <a:lstStyle/>
          <a:p>
            <a:pPr>
              <a:spcAft>
                <a:spcPts val="600"/>
              </a:spcAft>
            </a:pPr>
            <a:r>
              <a:rPr lang="en-US"/>
              <a:t>MeetUp January 2021 | Playwright browser automation</a:t>
            </a:r>
            <a:endParaRPr lang="nl-NL"/>
          </a:p>
        </p:txBody>
      </p:sp>
      <p:pic>
        <p:nvPicPr>
          <p:cNvPr id="6" name="Snagit_SNG826">
            <a:extLst>
              <a:ext uri="{FF2B5EF4-FFF2-40B4-BE49-F238E27FC236}">
                <a16:creationId xmlns:a16="http://schemas.microsoft.com/office/drawing/2014/main" id="{6AB4DA7F-B33E-4922-BE27-2BCB6BF0EDA0}"/>
              </a:ext>
            </a:extLst>
          </p:cNvPr>
          <p:cNvPicPr>
            <a:picLocks noChangeAspect="1"/>
          </p:cNvPicPr>
          <p:nvPr/>
        </p:nvPicPr>
        <p:blipFill>
          <a:blip r:embed="rId2"/>
          <a:stretch>
            <a:fillRect/>
          </a:stretch>
        </p:blipFill>
        <p:spPr>
          <a:xfrm>
            <a:off x="4644000" y="1406251"/>
            <a:ext cx="4500000" cy="2317500"/>
          </a:xfrm>
          <a:prstGeom prst="rect">
            <a:avLst/>
          </a:prstGeom>
          <a:noFill/>
        </p:spPr>
      </p:pic>
      <p:sp>
        <p:nvSpPr>
          <p:cNvPr id="7" name="TextBox 6">
            <a:extLst>
              <a:ext uri="{FF2B5EF4-FFF2-40B4-BE49-F238E27FC236}">
                <a16:creationId xmlns:a16="http://schemas.microsoft.com/office/drawing/2014/main" id="{4A3A7E5A-A13E-4E79-B845-97FE973758F8}"/>
              </a:ext>
            </a:extLst>
          </p:cNvPr>
          <p:cNvSpPr txBox="1"/>
          <p:nvPr/>
        </p:nvSpPr>
        <p:spPr>
          <a:xfrm>
            <a:off x="134992" y="4701764"/>
            <a:ext cx="1955856" cy="200055"/>
          </a:xfrm>
          <a:prstGeom prst="rect">
            <a:avLst/>
          </a:prstGeom>
          <a:noFill/>
        </p:spPr>
        <p:txBody>
          <a:bodyPr wrap="none" lIns="0" tIns="0" rIns="0" bIns="0" rtlCol="0">
            <a:spAutoFit/>
          </a:bodyPr>
          <a:lstStyle/>
          <a:p>
            <a:r>
              <a:rPr lang="en-US" sz="1300" i="1" dirty="0"/>
              <a:t>Workshop:  bit.ly/pw-14jan</a:t>
            </a:r>
          </a:p>
        </p:txBody>
      </p:sp>
    </p:spTree>
    <p:extLst>
      <p:ext uri="{BB962C8B-B14F-4D97-AF65-F5344CB8AC3E}">
        <p14:creationId xmlns:p14="http://schemas.microsoft.com/office/powerpoint/2010/main" val="37209947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1B3793-6011-4139-A271-CA40EF7749F0}"/>
              </a:ext>
            </a:extLst>
          </p:cNvPr>
          <p:cNvSpPr>
            <a:spLocks noGrp="1"/>
          </p:cNvSpPr>
          <p:nvPr>
            <p:ph type="title"/>
          </p:nvPr>
        </p:nvSpPr>
        <p:spPr/>
        <p:txBody>
          <a:bodyPr/>
          <a:lstStyle/>
          <a:p>
            <a:r>
              <a:rPr lang="en-US" dirty="0"/>
              <a:t>(the road into the) Timesheet Application</a:t>
            </a:r>
          </a:p>
        </p:txBody>
      </p:sp>
      <p:sp>
        <p:nvSpPr>
          <p:cNvPr id="3" name="Content Placeholder 2">
            <a:extLst>
              <a:ext uri="{FF2B5EF4-FFF2-40B4-BE49-F238E27FC236}">
                <a16:creationId xmlns:a16="http://schemas.microsoft.com/office/drawing/2014/main" id="{C3B09D61-6621-46C3-8C84-05BFCB031F68}"/>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916845E5-17A5-4FA4-8BB8-6FA3CC737920}"/>
              </a:ext>
            </a:extLst>
          </p:cNvPr>
          <p:cNvSpPr>
            <a:spLocks noGrp="1"/>
          </p:cNvSpPr>
          <p:nvPr>
            <p:ph type="ftr" sz="quarter" idx="11"/>
          </p:nvPr>
        </p:nvSpPr>
        <p:spPr/>
        <p:txBody>
          <a:bodyPr/>
          <a:lstStyle/>
          <a:p>
            <a:r>
              <a:rPr lang="en-US"/>
              <a:t>MeetUp January 2021 | Playwright browser automation</a:t>
            </a:r>
            <a:endParaRPr lang="nl-NL"/>
          </a:p>
        </p:txBody>
      </p:sp>
      <p:pic>
        <p:nvPicPr>
          <p:cNvPr id="5" name="Snagit_SNG812">
            <a:extLst>
              <a:ext uri="{FF2B5EF4-FFF2-40B4-BE49-F238E27FC236}">
                <a16:creationId xmlns:a16="http://schemas.microsoft.com/office/drawing/2014/main" id="{A3DA14EA-C7BB-4CAB-82B0-7DE846E7E423}"/>
              </a:ext>
            </a:extLst>
          </p:cNvPr>
          <p:cNvPicPr>
            <a:picLocks noChangeAspect="1"/>
          </p:cNvPicPr>
          <p:nvPr/>
        </p:nvPicPr>
        <p:blipFill>
          <a:blip r:embed="rId2"/>
          <a:stretch>
            <a:fillRect/>
          </a:stretch>
        </p:blipFill>
        <p:spPr>
          <a:xfrm>
            <a:off x="1799998" y="1697040"/>
            <a:ext cx="6356326" cy="2934206"/>
          </a:xfrm>
          <a:prstGeom prst="rect">
            <a:avLst/>
          </a:prstGeom>
        </p:spPr>
      </p:pic>
      <p:pic>
        <p:nvPicPr>
          <p:cNvPr id="3074" name="Picture 2" descr="What is a Timesheet - Uses and Advantages of Timesheets | Zoho Invoice">
            <a:extLst>
              <a:ext uri="{FF2B5EF4-FFF2-40B4-BE49-F238E27FC236}">
                <a16:creationId xmlns:a16="http://schemas.microsoft.com/office/drawing/2014/main" id="{485D7CC0-9112-41B6-BA03-20A06FDAB1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9999" y="1037622"/>
            <a:ext cx="7570517" cy="3780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85727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1B3793-6011-4139-A271-CA40EF7749F0}"/>
              </a:ext>
            </a:extLst>
          </p:cNvPr>
          <p:cNvSpPr>
            <a:spLocks noGrp="1"/>
          </p:cNvSpPr>
          <p:nvPr>
            <p:ph type="title"/>
          </p:nvPr>
        </p:nvSpPr>
        <p:spPr/>
        <p:txBody>
          <a:bodyPr/>
          <a:lstStyle/>
          <a:p>
            <a:r>
              <a:rPr lang="en-US" dirty="0"/>
              <a:t>(the road into the) Timesheet Application</a:t>
            </a:r>
          </a:p>
        </p:txBody>
      </p:sp>
      <p:sp>
        <p:nvSpPr>
          <p:cNvPr id="3" name="Content Placeholder 2">
            <a:extLst>
              <a:ext uri="{FF2B5EF4-FFF2-40B4-BE49-F238E27FC236}">
                <a16:creationId xmlns:a16="http://schemas.microsoft.com/office/drawing/2014/main" id="{C3B09D61-6621-46C3-8C84-05BFCB031F68}"/>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916845E5-17A5-4FA4-8BB8-6FA3CC737920}"/>
              </a:ext>
            </a:extLst>
          </p:cNvPr>
          <p:cNvSpPr>
            <a:spLocks noGrp="1"/>
          </p:cNvSpPr>
          <p:nvPr>
            <p:ph type="ftr" sz="quarter" idx="11"/>
          </p:nvPr>
        </p:nvSpPr>
        <p:spPr/>
        <p:txBody>
          <a:bodyPr/>
          <a:lstStyle/>
          <a:p>
            <a:r>
              <a:rPr lang="en-US"/>
              <a:t>MeetUp January 2021 | Playwright browser automation</a:t>
            </a:r>
            <a:endParaRPr lang="nl-NL"/>
          </a:p>
        </p:txBody>
      </p:sp>
      <p:pic>
        <p:nvPicPr>
          <p:cNvPr id="5" name="Snagit_SNG812">
            <a:extLst>
              <a:ext uri="{FF2B5EF4-FFF2-40B4-BE49-F238E27FC236}">
                <a16:creationId xmlns:a16="http://schemas.microsoft.com/office/drawing/2014/main" id="{A3DA14EA-C7BB-4CAB-82B0-7DE846E7E423}"/>
              </a:ext>
            </a:extLst>
          </p:cNvPr>
          <p:cNvPicPr>
            <a:picLocks noChangeAspect="1"/>
          </p:cNvPicPr>
          <p:nvPr/>
        </p:nvPicPr>
        <p:blipFill>
          <a:blip r:embed="rId2"/>
          <a:stretch>
            <a:fillRect/>
          </a:stretch>
        </p:blipFill>
        <p:spPr>
          <a:xfrm>
            <a:off x="720003" y="1048738"/>
            <a:ext cx="7944334" cy="366726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8397941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89F89F6-4D6A-4387-9A0C-5D10C620959E}"/>
              </a:ext>
            </a:extLst>
          </p:cNvPr>
          <p:cNvSpPr>
            <a:spLocks noGrp="1"/>
          </p:cNvSpPr>
          <p:nvPr>
            <p:ph type="title"/>
          </p:nvPr>
        </p:nvSpPr>
        <p:spPr/>
        <p:txBody>
          <a:bodyPr/>
          <a:lstStyle/>
          <a:p>
            <a:r>
              <a:rPr lang="en-US" dirty="0"/>
              <a:t>Demo – Timesheet </a:t>
            </a:r>
            <a:r>
              <a:rPr lang="en-US" dirty="0" err="1"/>
              <a:t>Deeplink</a:t>
            </a:r>
            <a:r>
              <a:rPr lang="en-US" dirty="0"/>
              <a:t> Bookmark</a:t>
            </a:r>
          </a:p>
        </p:txBody>
      </p:sp>
      <p:sp>
        <p:nvSpPr>
          <p:cNvPr id="6" name="Content Placeholder 5">
            <a:extLst>
              <a:ext uri="{FF2B5EF4-FFF2-40B4-BE49-F238E27FC236}">
                <a16:creationId xmlns:a16="http://schemas.microsoft.com/office/drawing/2014/main" id="{2664FAFE-35D0-4313-9730-B80CAB49A1BF}"/>
              </a:ext>
            </a:extLst>
          </p:cNvPr>
          <p:cNvSpPr>
            <a:spLocks noGrp="1"/>
          </p:cNvSpPr>
          <p:nvPr>
            <p:ph idx="1"/>
          </p:nvPr>
        </p:nvSpPr>
        <p:spPr>
          <a:xfrm>
            <a:off x="720003" y="1146032"/>
            <a:ext cx="3744993" cy="3491999"/>
          </a:xfrm>
        </p:spPr>
        <p:txBody>
          <a:bodyPr/>
          <a:lstStyle/>
          <a:p>
            <a:r>
              <a:rPr lang="en-US" sz="1400" dirty="0"/>
              <a:t>Open browser</a:t>
            </a:r>
          </a:p>
          <a:p>
            <a:r>
              <a:rPr lang="en-US" sz="1400" dirty="0"/>
              <a:t>Navigate to page</a:t>
            </a:r>
          </a:p>
          <a:p>
            <a:r>
              <a:rPr lang="en-US" sz="1400" dirty="0"/>
              <a:t>Login</a:t>
            </a:r>
          </a:p>
          <a:p>
            <a:r>
              <a:rPr lang="en-US" sz="1400" dirty="0"/>
              <a:t>&lt;MFA approval on mobile phone&gt;</a:t>
            </a:r>
          </a:p>
          <a:p>
            <a:r>
              <a:rPr lang="en-US" sz="1400" dirty="0"/>
              <a:t>Confirm popup</a:t>
            </a:r>
          </a:p>
          <a:p>
            <a:r>
              <a:rPr lang="en-US" sz="1400" dirty="0"/>
              <a:t>Click on navigation button</a:t>
            </a:r>
          </a:p>
          <a:p>
            <a:r>
              <a:rPr lang="en-US" sz="1400" dirty="0"/>
              <a:t>&lt;new frame opens&gt;</a:t>
            </a:r>
          </a:p>
          <a:p>
            <a:r>
              <a:rPr lang="en-US" sz="1400" dirty="0"/>
              <a:t>Click on navigation button</a:t>
            </a:r>
          </a:p>
          <a:p>
            <a:r>
              <a:rPr lang="en-US" sz="1400" dirty="0"/>
              <a:t>&lt;timesheet opens&gt;</a:t>
            </a:r>
          </a:p>
          <a:p>
            <a:r>
              <a:rPr lang="en-US" sz="1400" dirty="0"/>
              <a:t>Expand Project</a:t>
            </a:r>
          </a:p>
          <a:p>
            <a:pPr lvl="1"/>
            <a:r>
              <a:rPr lang="en-US" sz="1400" dirty="0"/>
              <a:t>&lt;wait&gt;</a:t>
            </a:r>
          </a:p>
          <a:p>
            <a:r>
              <a:rPr lang="en-US" sz="1400" dirty="0"/>
              <a:t>Expand Project</a:t>
            </a:r>
          </a:p>
          <a:p>
            <a:pPr lvl="1"/>
            <a:r>
              <a:rPr lang="en-US" sz="1400" dirty="0"/>
              <a:t>&lt;wait&gt;</a:t>
            </a:r>
          </a:p>
          <a:p>
            <a:r>
              <a:rPr lang="en-US" sz="1400" dirty="0"/>
              <a:t>…</a:t>
            </a:r>
          </a:p>
          <a:p>
            <a:r>
              <a:rPr lang="en-US" sz="1400" dirty="0"/>
              <a:t>Start entering hours</a:t>
            </a:r>
          </a:p>
          <a:p>
            <a:endParaRPr lang="en-US" sz="1400" dirty="0"/>
          </a:p>
        </p:txBody>
      </p:sp>
      <p:sp>
        <p:nvSpPr>
          <p:cNvPr id="2" name="Text Placeholder 1">
            <a:extLst>
              <a:ext uri="{FF2B5EF4-FFF2-40B4-BE49-F238E27FC236}">
                <a16:creationId xmlns:a16="http://schemas.microsoft.com/office/drawing/2014/main" id="{8ECDF8B8-4155-4EAC-B7D9-70BD60EA091C}"/>
              </a:ext>
            </a:extLst>
          </p:cNvPr>
          <p:cNvSpPr>
            <a:spLocks noGrp="1"/>
          </p:cNvSpPr>
          <p:nvPr>
            <p:ph type="body" idx="13"/>
          </p:nvPr>
        </p:nvSpPr>
        <p:spPr/>
        <p:txBody>
          <a:bodyPr/>
          <a:lstStyle/>
          <a:p>
            <a:r>
              <a:rPr lang="en-US" dirty="0"/>
              <a:t>Manually</a:t>
            </a:r>
          </a:p>
        </p:txBody>
      </p:sp>
      <p:sp>
        <p:nvSpPr>
          <p:cNvPr id="3" name="Content Placeholder 2">
            <a:extLst>
              <a:ext uri="{FF2B5EF4-FFF2-40B4-BE49-F238E27FC236}">
                <a16:creationId xmlns:a16="http://schemas.microsoft.com/office/drawing/2014/main" id="{66C601AD-E21D-4677-BC86-BECABB0B4B81}"/>
              </a:ext>
            </a:extLst>
          </p:cNvPr>
          <p:cNvSpPr>
            <a:spLocks noGrp="1"/>
          </p:cNvSpPr>
          <p:nvPr>
            <p:ph idx="14"/>
          </p:nvPr>
        </p:nvSpPr>
        <p:spPr>
          <a:xfrm>
            <a:off x="4679007" y="1146033"/>
            <a:ext cx="3744993" cy="1284504"/>
          </a:xfrm>
        </p:spPr>
        <p:txBody>
          <a:bodyPr/>
          <a:lstStyle/>
          <a:p>
            <a:r>
              <a:rPr lang="en-US" sz="1400" dirty="0"/>
              <a:t>Click on Shortcut</a:t>
            </a:r>
          </a:p>
          <a:p>
            <a:r>
              <a:rPr lang="en-US" sz="1400" dirty="0"/>
              <a:t>&lt;MFA approval on mobile phone&gt;</a:t>
            </a:r>
          </a:p>
          <a:p>
            <a:r>
              <a:rPr lang="en-US" sz="1400" dirty="0"/>
              <a:t>&lt;wait&gt;</a:t>
            </a:r>
          </a:p>
          <a:p>
            <a:r>
              <a:rPr lang="en-US" sz="1400" dirty="0"/>
              <a:t>Start entering hours</a:t>
            </a:r>
          </a:p>
          <a:p>
            <a:endParaRPr lang="en-US" sz="1400" dirty="0"/>
          </a:p>
          <a:p>
            <a:endParaRPr lang="en-US" dirty="0"/>
          </a:p>
        </p:txBody>
      </p:sp>
      <p:sp>
        <p:nvSpPr>
          <p:cNvPr id="4" name="Text Placeholder 3">
            <a:extLst>
              <a:ext uri="{FF2B5EF4-FFF2-40B4-BE49-F238E27FC236}">
                <a16:creationId xmlns:a16="http://schemas.microsoft.com/office/drawing/2014/main" id="{0CC30F42-2F2C-41CA-BC6C-5ED2CF801101}"/>
              </a:ext>
            </a:extLst>
          </p:cNvPr>
          <p:cNvSpPr>
            <a:spLocks noGrp="1"/>
          </p:cNvSpPr>
          <p:nvPr>
            <p:ph type="body" idx="15"/>
          </p:nvPr>
        </p:nvSpPr>
        <p:spPr/>
        <p:txBody>
          <a:bodyPr/>
          <a:lstStyle/>
          <a:p>
            <a:r>
              <a:rPr lang="en-US" dirty="0" err="1"/>
              <a:t>Deeplink</a:t>
            </a:r>
            <a:r>
              <a:rPr lang="en-US" dirty="0"/>
              <a:t> Bookmark</a:t>
            </a:r>
          </a:p>
        </p:txBody>
      </p:sp>
      <p:pic>
        <p:nvPicPr>
          <p:cNvPr id="8" name="Snagit_SNG860">
            <a:extLst>
              <a:ext uri="{FF2B5EF4-FFF2-40B4-BE49-F238E27FC236}">
                <a16:creationId xmlns:a16="http://schemas.microsoft.com/office/drawing/2014/main" id="{66F42FAF-898D-4826-81BD-CCA884659F83}"/>
              </a:ext>
            </a:extLst>
          </p:cNvPr>
          <p:cNvPicPr>
            <a:picLocks noChangeAspect="1"/>
          </p:cNvPicPr>
          <p:nvPr/>
        </p:nvPicPr>
        <p:blipFill>
          <a:blip r:embed="rId2"/>
          <a:stretch>
            <a:fillRect/>
          </a:stretch>
        </p:blipFill>
        <p:spPr>
          <a:xfrm>
            <a:off x="7609218" y="936000"/>
            <a:ext cx="1028789" cy="1280271"/>
          </a:xfrm>
          <a:prstGeom prst="rect">
            <a:avLst/>
          </a:prstGeom>
        </p:spPr>
      </p:pic>
      <p:pic>
        <p:nvPicPr>
          <p:cNvPr id="10" name="Snagit_SNG812">
            <a:extLst>
              <a:ext uri="{FF2B5EF4-FFF2-40B4-BE49-F238E27FC236}">
                <a16:creationId xmlns:a16="http://schemas.microsoft.com/office/drawing/2014/main" id="{E531C032-FCDA-42B6-A616-76730CD61146}"/>
              </a:ext>
            </a:extLst>
          </p:cNvPr>
          <p:cNvPicPr>
            <a:picLocks noChangeAspect="1"/>
          </p:cNvPicPr>
          <p:nvPr/>
        </p:nvPicPr>
        <p:blipFill>
          <a:blip r:embed="rId3"/>
          <a:stretch>
            <a:fillRect/>
          </a:stretch>
        </p:blipFill>
        <p:spPr>
          <a:xfrm>
            <a:off x="2658675" y="3954849"/>
            <a:ext cx="2008369" cy="927103"/>
          </a:xfrm>
          <a:prstGeom prst="rect">
            <a:avLst/>
          </a:prstGeom>
        </p:spPr>
      </p:pic>
      <p:pic>
        <p:nvPicPr>
          <p:cNvPr id="12" name="Snagit_SNG815">
            <a:extLst>
              <a:ext uri="{FF2B5EF4-FFF2-40B4-BE49-F238E27FC236}">
                <a16:creationId xmlns:a16="http://schemas.microsoft.com/office/drawing/2014/main" id="{A466E0A7-CF55-4BB8-9105-7C7A5536E908}"/>
              </a:ext>
            </a:extLst>
          </p:cNvPr>
          <p:cNvPicPr>
            <a:picLocks noChangeAspect="1"/>
          </p:cNvPicPr>
          <p:nvPr/>
        </p:nvPicPr>
        <p:blipFill>
          <a:blip r:embed="rId4"/>
          <a:stretch>
            <a:fillRect/>
          </a:stretch>
        </p:blipFill>
        <p:spPr>
          <a:xfrm>
            <a:off x="2927206" y="3241339"/>
            <a:ext cx="1416380" cy="653829"/>
          </a:xfrm>
          <a:prstGeom prst="rect">
            <a:avLst/>
          </a:prstGeom>
        </p:spPr>
      </p:pic>
      <p:pic>
        <p:nvPicPr>
          <p:cNvPr id="14" name="Snagit_SNG818">
            <a:extLst>
              <a:ext uri="{FF2B5EF4-FFF2-40B4-BE49-F238E27FC236}">
                <a16:creationId xmlns:a16="http://schemas.microsoft.com/office/drawing/2014/main" id="{490F86FF-737D-4C66-BCFD-27C8E34742D6}"/>
              </a:ext>
            </a:extLst>
          </p:cNvPr>
          <p:cNvPicPr>
            <a:picLocks noChangeAspect="1"/>
          </p:cNvPicPr>
          <p:nvPr/>
        </p:nvPicPr>
        <p:blipFill>
          <a:blip r:embed="rId5"/>
          <a:stretch>
            <a:fillRect/>
          </a:stretch>
        </p:blipFill>
        <p:spPr>
          <a:xfrm>
            <a:off x="4244775" y="2748313"/>
            <a:ext cx="868463" cy="400900"/>
          </a:xfrm>
          <a:prstGeom prst="rect">
            <a:avLst/>
          </a:prstGeom>
        </p:spPr>
      </p:pic>
      <p:pic>
        <p:nvPicPr>
          <p:cNvPr id="16" name="Snagit_SNG81B">
            <a:extLst>
              <a:ext uri="{FF2B5EF4-FFF2-40B4-BE49-F238E27FC236}">
                <a16:creationId xmlns:a16="http://schemas.microsoft.com/office/drawing/2014/main" id="{017FFC20-6E23-4557-8E1F-B8B4CABC925F}"/>
              </a:ext>
            </a:extLst>
          </p:cNvPr>
          <p:cNvPicPr>
            <a:picLocks noChangeAspect="1"/>
          </p:cNvPicPr>
          <p:nvPr/>
        </p:nvPicPr>
        <p:blipFill>
          <a:blip r:embed="rId6"/>
          <a:stretch>
            <a:fillRect/>
          </a:stretch>
        </p:blipFill>
        <p:spPr>
          <a:xfrm>
            <a:off x="3034446" y="2386441"/>
            <a:ext cx="1085018" cy="500866"/>
          </a:xfrm>
          <a:prstGeom prst="rect">
            <a:avLst/>
          </a:prstGeom>
        </p:spPr>
      </p:pic>
      <p:pic>
        <p:nvPicPr>
          <p:cNvPr id="18" name="Snagit_SNG81F">
            <a:extLst>
              <a:ext uri="{FF2B5EF4-FFF2-40B4-BE49-F238E27FC236}">
                <a16:creationId xmlns:a16="http://schemas.microsoft.com/office/drawing/2014/main" id="{4CE1657D-EE4C-442E-8872-E28B014A30CB}"/>
              </a:ext>
            </a:extLst>
          </p:cNvPr>
          <p:cNvPicPr>
            <a:picLocks noChangeAspect="1"/>
          </p:cNvPicPr>
          <p:nvPr/>
        </p:nvPicPr>
        <p:blipFill>
          <a:blip r:embed="rId7"/>
          <a:stretch>
            <a:fillRect/>
          </a:stretch>
        </p:blipFill>
        <p:spPr>
          <a:xfrm>
            <a:off x="2658675" y="2182173"/>
            <a:ext cx="323519" cy="248363"/>
          </a:xfrm>
          <a:prstGeom prst="rect">
            <a:avLst/>
          </a:prstGeom>
        </p:spPr>
      </p:pic>
      <p:pic>
        <p:nvPicPr>
          <p:cNvPr id="20" name="Snagit_SNG823">
            <a:extLst>
              <a:ext uri="{FF2B5EF4-FFF2-40B4-BE49-F238E27FC236}">
                <a16:creationId xmlns:a16="http://schemas.microsoft.com/office/drawing/2014/main" id="{8B31B7BF-4026-446E-9BB7-2B4AB42631DE}"/>
              </a:ext>
            </a:extLst>
          </p:cNvPr>
          <p:cNvPicPr>
            <a:picLocks noChangeAspect="1"/>
          </p:cNvPicPr>
          <p:nvPr/>
        </p:nvPicPr>
        <p:blipFill>
          <a:blip r:embed="rId8"/>
          <a:stretch>
            <a:fillRect/>
          </a:stretch>
        </p:blipFill>
        <p:spPr>
          <a:xfrm>
            <a:off x="3714991" y="1892369"/>
            <a:ext cx="488032" cy="413986"/>
          </a:xfrm>
          <a:prstGeom prst="rect">
            <a:avLst/>
          </a:prstGeom>
        </p:spPr>
      </p:pic>
      <p:pic>
        <p:nvPicPr>
          <p:cNvPr id="22" name="Snagit_SNG826">
            <a:extLst>
              <a:ext uri="{FF2B5EF4-FFF2-40B4-BE49-F238E27FC236}">
                <a16:creationId xmlns:a16="http://schemas.microsoft.com/office/drawing/2014/main" id="{126CEE9A-785B-4C9A-A77B-24E1755B4934}"/>
              </a:ext>
            </a:extLst>
          </p:cNvPr>
          <p:cNvPicPr>
            <a:picLocks noChangeAspect="1"/>
          </p:cNvPicPr>
          <p:nvPr/>
        </p:nvPicPr>
        <p:blipFill>
          <a:blip r:embed="rId9"/>
          <a:stretch>
            <a:fillRect/>
          </a:stretch>
        </p:blipFill>
        <p:spPr>
          <a:xfrm>
            <a:off x="3576954" y="1449283"/>
            <a:ext cx="896811" cy="413986"/>
          </a:xfrm>
          <a:prstGeom prst="rect">
            <a:avLst/>
          </a:prstGeom>
        </p:spPr>
      </p:pic>
      <p:pic>
        <p:nvPicPr>
          <p:cNvPr id="24" name="Snagit_SNG82B">
            <a:extLst>
              <a:ext uri="{FF2B5EF4-FFF2-40B4-BE49-F238E27FC236}">
                <a16:creationId xmlns:a16="http://schemas.microsoft.com/office/drawing/2014/main" id="{A6A895EA-E90C-4013-BF1A-ABBEAF05D2DB}"/>
              </a:ext>
            </a:extLst>
          </p:cNvPr>
          <p:cNvPicPr>
            <a:picLocks noChangeAspect="1"/>
          </p:cNvPicPr>
          <p:nvPr/>
        </p:nvPicPr>
        <p:blipFill>
          <a:blip r:embed="rId10"/>
          <a:stretch>
            <a:fillRect/>
          </a:stretch>
        </p:blipFill>
        <p:spPr>
          <a:xfrm>
            <a:off x="2658676" y="1073518"/>
            <a:ext cx="828128" cy="672327"/>
          </a:xfrm>
          <a:prstGeom prst="rect">
            <a:avLst/>
          </a:prstGeom>
        </p:spPr>
      </p:pic>
      <p:sp>
        <p:nvSpPr>
          <p:cNvPr id="25" name="Footer Placeholder 24">
            <a:extLst>
              <a:ext uri="{FF2B5EF4-FFF2-40B4-BE49-F238E27FC236}">
                <a16:creationId xmlns:a16="http://schemas.microsoft.com/office/drawing/2014/main" id="{9CA902F4-8F58-4881-93B8-B3B578D408D4}"/>
              </a:ext>
            </a:extLst>
          </p:cNvPr>
          <p:cNvSpPr>
            <a:spLocks noGrp="1"/>
          </p:cNvSpPr>
          <p:nvPr>
            <p:ph type="ftr" sz="quarter" idx="11"/>
          </p:nvPr>
        </p:nvSpPr>
        <p:spPr/>
        <p:txBody>
          <a:bodyPr/>
          <a:lstStyle/>
          <a:p>
            <a:r>
              <a:rPr lang="en-US"/>
              <a:t>MeetUp January 2021 | Playwright browser automation</a:t>
            </a:r>
            <a:endParaRPr lang="nl-NL"/>
          </a:p>
        </p:txBody>
      </p:sp>
    </p:spTree>
    <p:extLst>
      <p:ext uri="{BB962C8B-B14F-4D97-AF65-F5344CB8AC3E}">
        <p14:creationId xmlns:p14="http://schemas.microsoft.com/office/powerpoint/2010/main" val="1530376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grpId="0" nodeType="afterEffect">
                                  <p:stCondLst>
                                    <p:cond delay="750"/>
                                  </p:stCondLst>
                                  <p:childTnLst>
                                    <p:set>
                                      <p:cBhvr>
                                        <p:cTn id="11" dur="1" fill="hold">
                                          <p:stCondLst>
                                            <p:cond delay="0"/>
                                          </p:stCondLst>
                                        </p:cTn>
                                        <p:tgtEl>
                                          <p:spTgt spid="3">
                                            <p:txEl>
                                              <p:pRg st="0" end="0"/>
                                            </p:txEl>
                                          </p:spTgt>
                                        </p:tgtEl>
                                        <p:attrNameLst>
                                          <p:attrName>style.visibility</p:attrName>
                                        </p:attrNameLst>
                                      </p:cBhvr>
                                      <p:to>
                                        <p:strVal val="visible"/>
                                      </p:to>
                                    </p:set>
                                  </p:childTnLst>
                                </p:cTn>
                              </p:par>
                            </p:childTnLst>
                          </p:cTn>
                        </p:par>
                        <p:par>
                          <p:cTn id="12" fill="hold">
                            <p:stCondLst>
                              <p:cond delay="750"/>
                            </p:stCondLst>
                            <p:childTnLst>
                              <p:par>
                                <p:cTn id="13" presetID="1" presetClass="entr" presetSubtype="0" fill="hold" grpId="0" nodeType="afterEffect">
                                  <p:stCondLst>
                                    <p:cond delay="50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par>
                          <p:cTn id="15" fill="hold">
                            <p:stCondLst>
                              <p:cond delay="1250"/>
                            </p:stCondLst>
                            <p:childTnLst>
                              <p:par>
                                <p:cTn id="16" presetID="1" presetClass="entr" presetSubtype="0" fill="hold" grpId="0" nodeType="afterEffect">
                                  <p:stCondLst>
                                    <p:cond delay="500"/>
                                  </p:stCondLst>
                                  <p:childTnLst>
                                    <p:set>
                                      <p:cBhvr>
                                        <p:cTn id="17" dur="1" fill="hold">
                                          <p:stCondLst>
                                            <p:cond delay="0"/>
                                          </p:stCondLst>
                                        </p:cTn>
                                        <p:tgtEl>
                                          <p:spTgt spid="3">
                                            <p:txEl>
                                              <p:pRg st="2" end="2"/>
                                            </p:txEl>
                                          </p:spTgt>
                                        </p:tgtEl>
                                        <p:attrNameLst>
                                          <p:attrName>style.visibility</p:attrName>
                                        </p:attrNameLst>
                                      </p:cBhvr>
                                      <p:to>
                                        <p:strVal val="visible"/>
                                      </p:to>
                                    </p:set>
                                  </p:childTnLst>
                                </p:cTn>
                              </p:par>
                            </p:childTnLst>
                          </p:cTn>
                        </p:par>
                        <p:par>
                          <p:cTn id="18" fill="hold">
                            <p:stCondLst>
                              <p:cond delay="1750"/>
                            </p:stCondLst>
                            <p:childTnLst>
                              <p:par>
                                <p:cTn id="19" presetID="1" presetClass="entr" presetSubtype="0" fill="hold" grpId="0" nodeType="afterEffect">
                                  <p:stCondLst>
                                    <p:cond delay="50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6A5F7D39-8E4B-4315-80AF-FDDC2FE2D647}"/>
              </a:ext>
            </a:extLst>
          </p:cNvPr>
          <p:cNvSpPr>
            <a:spLocks noGrp="1"/>
          </p:cNvSpPr>
          <p:nvPr>
            <p:ph type="title"/>
          </p:nvPr>
        </p:nvSpPr>
        <p:spPr/>
        <p:txBody>
          <a:bodyPr/>
          <a:lstStyle/>
          <a:p>
            <a:r>
              <a:rPr lang="en-US" dirty="0"/>
              <a:t>Deep Link Bookmark – Under the Hood</a:t>
            </a:r>
          </a:p>
        </p:txBody>
      </p:sp>
      <p:sp>
        <p:nvSpPr>
          <p:cNvPr id="10" name="Content Placeholder 9">
            <a:extLst>
              <a:ext uri="{FF2B5EF4-FFF2-40B4-BE49-F238E27FC236}">
                <a16:creationId xmlns:a16="http://schemas.microsoft.com/office/drawing/2014/main" id="{7D76C55F-96D1-403B-8583-D2F278CBE89C}"/>
              </a:ext>
            </a:extLst>
          </p:cNvPr>
          <p:cNvSpPr>
            <a:spLocks noGrp="1"/>
          </p:cNvSpPr>
          <p:nvPr>
            <p:ph idx="1"/>
          </p:nvPr>
        </p:nvSpPr>
        <p:spPr/>
        <p:txBody>
          <a:bodyPr/>
          <a:lstStyle/>
          <a:p>
            <a:endParaRPr lang="en-US" dirty="0"/>
          </a:p>
        </p:txBody>
      </p:sp>
      <p:sp>
        <p:nvSpPr>
          <p:cNvPr id="2" name="Footer Placeholder 1">
            <a:extLst>
              <a:ext uri="{FF2B5EF4-FFF2-40B4-BE49-F238E27FC236}">
                <a16:creationId xmlns:a16="http://schemas.microsoft.com/office/drawing/2014/main" id="{F3C03FE2-5294-4EDD-ABF6-C32353FBB018}"/>
              </a:ext>
            </a:extLst>
          </p:cNvPr>
          <p:cNvSpPr>
            <a:spLocks noGrp="1"/>
          </p:cNvSpPr>
          <p:nvPr>
            <p:ph type="ftr" sz="quarter" idx="11"/>
          </p:nvPr>
        </p:nvSpPr>
        <p:spPr/>
        <p:txBody>
          <a:bodyPr/>
          <a:lstStyle/>
          <a:p>
            <a:r>
              <a:rPr lang="en-US"/>
              <a:t>MeetUp January 2021 | Playwright browser automation</a:t>
            </a:r>
            <a:endParaRPr lang="nl-NL"/>
          </a:p>
        </p:txBody>
      </p:sp>
      <p:pic>
        <p:nvPicPr>
          <p:cNvPr id="11" name="Snagit_SNG860">
            <a:extLst>
              <a:ext uri="{FF2B5EF4-FFF2-40B4-BE49-F238E27FC236}">
                <a16:creationId xmlns:a16="http://schemas.microsoft.com/office/drawing/2014/main" id="{0EFC3257-3DBB-4D5E-99B1-822DB978DEE0}"/>
              </a:ext>
            </a:extLst>
          </p:cNvPr>
          <p:cNvPicPr>
            <a:picLocks noChangeAspect="1"/>
          </p:cNvPicPr>
          <p:nvPr/>
        </p:nvPicPr>
        <p:blipFill>
          <a:blip r:embed="rId2"/>
          <a:stretch>
            <a:fillRect/>
          </a:stretch>
        </p:blipFill>
        <p:spPr>
          <a:xfrm>
            <a:off x="705599" y="1720800"/>
            <a:ext cx="1028789" cy="1280271"/>
          </a:xfrm>
          <a:prstGeom prst="rect">
            <a:avLst/>
          </a:prstGeom>
        </p:spPr>
      </p:pic>
      <p:pic>
        <p:nvPicPr>
          <p:cNvPr id="1026" name="Picture 2">
            <a:extLst>
              <a:ext uri="{FF2B5EF4-FFF2-40B4-BE49-F238E27FC236}">
                <a16:creationId xmlns:a16="http://schemas.microsoft.com/office/drawing/2014/main" id="{CEAEF2F3-190B-4E26-B688-F92D1701B7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21821" y="1908396"/>
            <a:ext cx="1746539" cy="10683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Playwright (vs. Puppeteer): Cross-Browser Testing done right - DEV">
            <a:extLst>
              <a:ext uri="{FF2B5EF4-FFF2-40B4-BE49-F238E27FC236}">
                <a16:creationId xmlns:a16="http://schemas.microsoft.com/office/drawing/2014/main" id="{E84AA6A6-D3B8-42FB-9DC0-5A5E9949BD7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9751" b="44702"/>
          <a:stretch/>
        </p:blipFill>
        <p:spPr bwMode="auto">
          <a:xfrm>
            <a:off x="3260690" y="3042792"/>
            <a:ext cx="3722400" cy="7443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hromium (web browser) - Wikipedia">
            <a:extLst>
              <a:ext uri="{FF2B5EF4-FFF2-40B4-BE49-F238E27FC236}">
                <a16:creationId xmlns:a16="http://schemas.microsoft.com/office/drawing/2014/main" id="{10FCE5C8-164E-4522-BD98-B8628C85B9E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68000" y="1745089"/>
            <a:ext cx="1239450" cy="1239450"/>
          </a:xfrm>
          <a:prstGeom prst="rect">
            <a:avLst/>
          </a:prstGeom>
          <a:noFill/>
          <a:extLst>
            <a:ext uri="{909E8E84-426E-40DD-AFC4-6F175D3DCCD1}">
              <a14:hiddenFill xmlns:a14="http://schemas.microsoft.com/office/drawing/2010/main">
                <a:solidFill>
                  <a:srgbClr val="FFFFFF"/>
                </a:solidFill>
              </a14:hiddenFill>
            </a:ext>
          </a:extLst>
        </p:spPr>
      </p:pic>
      <p:sp>
        <p:nvSpPr>
          <p:cNvPr id="12" name="Arrow: Right 11">
            <a:extLst>
              <a:ext uri="{FF2B5EF4-FFF2-40B4-BE49-F238E27FC236}">
                <a16:creationId xmlns:a16="http://schemas.microsoft.com/office/drawing/2014/main" id="{3E05033D-1165-4BDA-845D-CB3EF988F8A3}"/>
              </a:ext>
            </a:extLst>
          </p:cNvPr>
          <p:cNvSpPr/>
          <p:nvPr/>
        </p:nvSpPr>
        <p:spPr>
          <a:xfrm>
            <a:off x="1569600" y="2214396"/>
            <a:ext cx="568800" cy="500004"/>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13" name="Arrow: Up 12">
            <a:extLst>
              <a:ext uri="{FF2B5EF4-FFF2-40B4-BE49-F238E27FC236}">
                <a16:creationId xmlns:a16="http://schemas.microsoft.com/office/drawing/2014/main" id="{2A3D5894-E532-4777-A79F-A6528145FDD7}"/>
              </a:ext>
            </a:extLst>
          </p:cNvPr>
          <p:cNvSpPr/>
          <p:nvPr/>
        </p:nvSpPr>
        <p:spPr>
          <a:xfrm>
            <a:off x="5557284" y="3042792"/>
            <a:ext cx="127590" cy="239124"/>
          </a:xfrm>
          <a:prstGeom prst="up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D152344F-CAF1-4AEF-8736-C0E6D9620DF3}"/>
              </a:ext>
            </a:extLst>
          </p:cNvPr>
          <p:cNvPicPr>
            <a:picLocks noChangeAspect="1"/>
          </p:cNvPicPr>
          <p:nvPr/>
        </p:nvPicPr>
        <p:blipFill>
          <a:blip r:embed="rId6"/>
          <a:stretch>
            <a:fillRect/>
          </a:stretch>
        </p:blipFill>
        <p:spPr>
          <a:xfrm>
            <a:off x="7552800" y="90467"/>
            <a:ext cx="1105851" cy="3260666"/>
          </a:xfrm>
          <a:prstGeom prst="rect">
            <a:avLst/>
          </a:prstGeom>
          <a:scene3d>
            <a:camera prst="orthographicFront"/>
            <a:lightRig rig="threePt" dir="t"/>
          </a:scene3d>
          <a:sp3d>
            <a:bevelT/>
          </a:sp3d>
        </p:spPr>
      </p:pic>
      <p:sp>
        <p:nvSpPr>
          <p:cNvPr id="18" name="Arrow: Right 17">
            <a:extLst>
              <a:ext uri="{FF2B5EF4-FFF2-40B4-BE49-F238E27FC236}">
                <a16:creationId xmlns:a16="http://schemas.microsoft.com/office/drawing/2014/main" id="{CC02FB20-3C71-41CB-A47E-EAB2191741CC}"/>
              </a:ext>
            </a:extLst>
          </p:cNvPr>
          <p:cNvSpPr/>
          <p:nvPr/>
        </p:nvSpPr>
        <p:spPr>
          <a:xfrm rot="19010815">
            <a:off x="6038236" y="1628689"/>
            <a:ext cx="568800" cy="108000"/>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19" name="Arrow: Right 18">
            <a:extLst>
              <a:ext uri="{FF2B5EF4-FFF2-40B4-BE49-F238E27FC236}">
                <a16:creationId xmlns:a16="http://schemas.microsoft.com/office/drawing/2014/main" id="{A4D08E77-313E-43D6-AE5F-21B4E69D76EE}"/>
              </a:ext>
            </a:extLst>
          </p:cNvPr>
          <p:cNvSpPr/>
          <p:nvPr/>
        </p:nvSpPr>
        <p:spPr>
          <a:xfrm rot="19646163">
            <a:off x="6156985" y="1800464"/>
            <a:ext cx="568800" cy="108000"/>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20" name="Arrow: Right 19">
            <a:extLst>
              <a:ext uri="{FF2B5EF4-FFF2-40B4-BE49-F238E27FC236}">
                <a16:creationId xmlns:a16="http://schemas.microsoft.com/office/drawing/2014/main" id="{8EAF887F-524C-4F4E-A84E-EE5CFAE3BB4A}"/>
              </a:ext>
            </a:extLst>
          </p:cNvPr>
          <p:cNvSpPr/>
          <p:nvPr/>
        </p:nvSpPr>
        <p:spPr>
          <a:xfrm rot="20300811">
            <a:off x="6244271" y="2017728"/>
            <a:ext cx="568800" cy="108000"/>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21" name="Arrow: Right 20">
            <a:extLst>
              <a:ext uri="{FF2B5EF4-FFF2-40B4-BE49-F238E27FC236}">
                <a16:creationId xmlns:a16="http://schemas.microsoft.com/office/drawing/2014/main" id="{CC246845-0F47-49DF-BECF-37E53AD52F5C}"/>
              </a:ext>
            </a:extLst>
          </p:cNvPr>
          <p:cNvSpPr/>
          <p:nvPr/>
        </p:nvSpPr>
        <p:spPr>
          <a:xfrm rot="20912111">
            <a:off x="6303600" y="2205408"/>
            <a:ext cx="568800" cy="108000"/>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22" name="Arrow: Right 21">
            <a:extLst>
              <a:ext uri="{FF2B5EF4-FFF2-40B4-BE49-F238E27FC236}">
                <a16:creationId xmlns:a16="http://schemas.microsoft.com/office/drawing/2014/main" id="{8E6C277C-1B4C-4118-A67C-2D3315C02B80}"/>
              </a:ext>
            </a:extLst>
          </p:cNvPr>
          <p:cNvSpPr/>
          <p:nvPr/>
        </p:nvSpPr>
        <p:spPr>
          <a:xfrm rot="18341414">
            <a:off x="5864072" y="1456110"/>
            <a:ext cx="568800" cy="108000"/>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23" name="Arrow: Right 22">
            <a:extLst>
              <a:ext uri="{FF2B5EF4-FFF2-40B4-BE49-F238E27FC236}">
                <a16:creationId xmlns:a16="http://schemas.microsoft.com/office/drawing/2014/main" id="{BFAA12F8-B4D5-4CD5-930D-E4E4C066585B}"/>
              </a:ext>
            </a:extLst>
          </p:cNvPr>
          <p:cNvSpPr/>
          <p:nvPr/>
        </p:nvSpPr>
        <p:spPr>
          <a:xfrm rot="21341358">
            <a:off x="6325890" y="2380955"/>
            <a:ext cx="568800" cy="108000"/>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17711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1026"/>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nodeType="afterEffect">
                                  <p:stCondLst>
                                    <p:cond delay="1250"/>
                                  </p:stCondLst>
                                  <p:childTnLst>
                                    <p:set>
                                      <p:cBhvr>
                                        <p:cTn id="12" dur="1" fill="hold">
                                          <p:stCondLst>
                                            <p:cond delay="0"/>
                                          </p:stCondLst>
                                        </p:cTn>
                                        <p:tgtEl>
                                          <p:spTgt spid="1028"/>
                                        </p:tgtEl>
                                        <p:attrNameLst>
                                          <p:attrName>style.visibility</p:attrName>
                                        </p:attrNameLst>
                                      </p:cBhvr>
                                      <p:to>
                                        <p:strVal val="visible"/>
                                      </p:to>
                                    </p:set>
                                  </p:childTnLst>
                                </p:cTn>
                              </p:par>
                            </p:childTnLst>
                          </p:cTn>
                        </p:par>
                        <p:par>
                          <p:cTn id="13" fill="hold">
                            <p:stCondLst>
                              <p:cond delay="1250"/>
                            </p:stCondLst>
                            <p:childTnLst>
                              <p:par>
                                <p:cTn id="14" presetID="1" presetClass="entr" presetSubtype="0" fill="hold" grpId="0" nodeType="afterEffect">
                                  <p:stCondLst>
                                    <p:cond delay="1250"/>
                                  </p:stCondLst>
                                  <p:childTnLst>
                                    <p:set>
                                      <p:cBhvr>
                                        <p:cTn id="15" dur="1" fill="hold">
                                          <p:stCondLst>
                                            <p:cond delay="0"/>
                                          </p:stCondLst>
                                        </p:cTn>
                                        <p:tgtEl>
                                          <p:spTgt spid="13"/>
                                        </p:tgtEl>
                                        <p:attrNameLst>
                                          <p:attrName>style.visibility</p:attrName>
                                        </p:attrNameLst>
                                      </p:cBhvr>
                                      <p:to>
                                        <p:strVal val="visible"/>
                                      </p:to>
                                    </p:set>
                                  </p:childTnLst>
                                </p:cTn>
                              </p:par>
                            </p:childTnLst>
                          </p:cTn>
                        </p:par>
                        <p:par>
                          <p:cTn id="16" fill="hold">
                            <p:stCondLst>
                              <p:cond delay="2500"/>
                            </p:stCondLst>
                            <p:childTnLst>
                              <p:par>
                                <p:cTn id="17" presetID="1" presetClass="entr" presetSubtype="0" fill="hold" nodeType="afterEffect">
                                  <p:stCondLst>
                                    <p:cond delay="0"/>
                                  </p:stCondLst>
                                  <p:childTnLst>
                                    <p:set>
                                      <p:cBhvr>
                                        <p:cTn id="18" dur="1" fill="hold">
                                          <p:stCondLst>
                                            <p:cond delay="0"/>
                                          </p:stCondLst>
                                        </p:cTn>
                                        <p:tgtEl>
                                          <p:spTgt spid="103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8" grpId="0" animBg="1"/>
      <p:bldP spid="19" grpId="0" animBg="1"/>
      <p:bldP spid="20" grpId="0" animBg="1"/>
      <p:bldP spid="21" grpId="0" animBg="1"/>
      <p:bldP spid="22" grpId="0" animBg="1"/>
      <p:bldP spid="23" grpId="0" animBg="1"/>
    </p:bldLst>
  </p:timing>
</p:sld>
</file>

<file path=ppt/theme/theme1.xml><?xml version="1.0" encoding="utf-8"?>
<a:theme xmlns:a="http://schemas.openxmlformats.org/drawingml/2006/main" name="Office-thema">
  <a:themeElements>
    <a:clrScheme name="Conclusion_Rood">
      <a:dk1>
        <a:srgbClr val="000000"/>
      </a:dk1>
      <a:lt1>
        <a:srgbClr val="FFFFFF"/>
      </a:lt1>
      <a:dk2>
        <a:srgbClr val="E63232"/>
      </a:dk2>
      <a:lt2>
        <a:srgbClr val="9D9D9C"/>
      </a:lt2>
      <a:accent1>
        <a:srgbClr val="00AAC8"/>
      </a:accent1>
      <a:accent2>
        <a:srgbClr val="0069B4"/>
      </a:accent2>
      <a:accent3>
        <a:srgbClr val="FFCC00"/>
      </a:accent3>
      <a:accent4>
        <a:srgbClr val="00A03C"/>
      </a:accent4>
      <a:accent5>
        <a:srgbClr val="DA4290"/>
      </a:accent5>
      <a:accent6>
        <a:srgbClr val="643C91"/>
      </a:accent6>
      <a:hlink>
        <a:srgbClr val="000000"/>
      </a:hlink>
      <a:folHlink>
        <a:srgbClr val="00000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thema">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lIns="0" tIns="0" rIns="0" bIns="0" rtlCol="0">
        <a:spAutoFit/>
      </a:bodyPr>
      <a:lstStyle>
        <a:defPPr>
          <a:defRPr sz="1300" dirty="0" err="1" smtClean="0"/>
        </a:defPPr>
      </a:lstStyle>
    </a:txDef>
  </a:objectDefaults>
  <a:extraClrSchemeLst/>
  <a:extLst>
    <a:ext uri="{05A4C25C-085E-4340-85A3-A5531E510DB2}">
      <thm15:themeFamily xmlns:thm15="http://schemas.microsoft.com/office/thememl/2012/main" name="Amis_presentatie_v1" id="{ED940281-E184-7F41-8FBC-9283F70EF3DC}" vid="{06E219FD-7C92-2F4C-AAE9-4F759F7D005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60B9E64A7B90B499F767EB2F0BD9B16" ma:contentTypeVersion="6" ma:contentTypeDescription="Een nieuw document maken." ma:contentTypeScope="" ma:versionID="b06164b3fd5da11ca9f7bb1b82024672">
  <xsd:schema xmlns:xsd="http://www.w3.org/2001/XMLSchema" xmlns:xs="http://www.w3.org/2001/XMLSchema" xmlns:p="http://schemas.microsoft.com/office/2006/metadata/properties" xmlns:ns2="bd3a200e-a112-4432-b134-79c9e3991b87" xmlns:ns3="a74c57c6-afd1-46a5-a503-29300b13d321" targetNamespace="http://schemas.microsoft.com/office/2006/metadata/properties" ma:root="true" ma:fieldsID="12483fe1a591bf0ffa72e05baf87ef3d" ns2:_="" ns3:_="">
    <xsd:import namespace="bd3a200e-a112-4432-b134-79c9e3991b87"/>
    <xsd:import namespace="a74c57c6-afd1-46a5-a503-29300b13d321"/>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d3a200e-a112-4432-b134-79c9e3991b8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MediaServiceAutoTags" ma:internalName="MediaServiceAutoTag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74c57c6-afd1-46a5-a503-29300b13d321" elementFormDefault="qualified">
    <xsd:import namespace="http://schemas.microsoft.com/office/2006/documentManagement/types"/>
    <xsd:import namespace="http://schemas.microsoft.com/office/infopath/2007/PartnerControls"/>
    <xsd:element name="SharedWithUsers" ma:index="12" nillable="true" ma:displayName="Gedeeld met"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Gedeeld met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ou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1D9E1F8-7010-46B9-B190-C3D78E6AB5F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d3a200e-a112-4432-b134-79c9e3991b87"/>
    <ds:schemaRef ds:uri="a74c57c6-afd1-46a5-a503-29300b13d32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3653586-D9AD-4A7C-AE25-8F164514A81A}">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15DF2822-16E4-4479-B239-41A079CBB65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279</TotalTime>
  <Words>3781</Words>
  <Application>Microsoft Office PowerPoint</Application>
  <PresentationFormat>On-screen Show (16:9)</PresentationFormat>
  <Paragraphs>466</Paragraphs>
  <Slides>53</Slides>
  <Notes>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53</vt:i4>
      </vt:variant>
    </vt:vector>
  </HeadingPairs>
  <TitlesOfParts>
    <vt:vector size="60" baseType="lpstr">
      <vt:lpstr>Arial</vt:lpstr>
      <vt:lpstr>Bradley Hand ITC</vt:lpstr>
      <vt:lpstr>Calibri</vt:lpstr>
      <vt:lpstr>Consolas</vt:lpstr>
      <vt:lpstr>Lucida Sans Typewriter</vt:lpstr>
      <vt:lpstr>Roboto</vt:lpstr>
      <vt:lpstr>Office-thema</vt:lpstr>
      <vt:lpstr>Playwright  Automation of browser interaction</vt:lpstr>
      <vt:lpstr>Lucas Jellema  CTO for AMIS | Conclusion Solution Architect Programmer  </vt:lpstr>
      <vt:lpstr>TL;DR  if you are a programmer and do any work at all with web browsers, this session can change your professional life.   If you do web development, integration, data engineering, DevOps automation, test engineering, then make sure to attend this session. (if you are a designer or solution architect – you need to be aware as well)</vt:lpstr>
      <vt:lpstr>PowerPoint Presentation</vt:lpstr>
      <vt:lpstr>Agenda</vt:lpstr>
      <vt:lpstr>(the road into the) Timesheet Application</vt:lpstr>
      <vt:lpstr>(the road into the) Timesheet Application</vt:lpstr>
      <vt:lpstr>Demo – Timesheet Deeplink Bookmark</vt:lpstr>
      <vt:lpstr>Deep Link Bookmark – Under the Hood</vt:lpstr>
      <vt:lpstr>Data gathering from Web Sites and Web Applications</vt:lpstr>
      <vt:lpstr>Programmatic IMDb Data Scraping</vt:lpstr>
      <vt:lpstr>UI as API</vt:lpstr>
      <vt:lpstr>UI as API</vt:lpstr>
      <vt:lpstr>Google Translate UI published as API</vt:lpstr>
      <vt:lpstr>Google Translate UI published as API</vt:lpstr>
      <vt:lpstr>WhatsAPI</vt:lpstr>
      <vt:lpstr>Programmatic interaction with WhatsApp</vt:lpstr>
      <vt:lpstr>PowerPoint Presentation</vt:lpstr>
      <vt:lpstr>Overview of Playwright</vt:lpstr>
      <vt:lpstr>Playwright</vt:lpstr>
      <vt:lpstr>Playwright – embedded, fully  controlled browser</vt:lpstr>
      <vt:lpstr>Playwright – embedded, fully  controlled browser</vt:lpstr>
      <vt:lpstr>Overview of Playwright</vt:lpstr>
      <vt:lpstr>Some Playwright Features</vt:lpstr>
      <vt:lpstr>Many Opportunities Open Up</vt:lpstr>
      <vt:lpstr>Brittle Ethics</vt:lpstr>
      <vt:lpstr>Play step-by-step headful Playwright Scenario Acts To instruct, demonstrate, collaborate or accelerate </vt:lpstr>
      <vt:lpstr>Playwright scenarios – tutorial | demo | documentation | …</vt:lpstr>
      <vt:lpstr>Generate Daily COVID-19 PowerPoint report </vt:lpstr>
      <vt:lpstr>How?</vt:lpstr>
      <vt:lpstr>Hello World of Playwright Demos</vt:lpstr>
      <vt:lpstr>Playwright Resources</vt:lpstr>
      <vt:lpstr>Google Translate UI published as API</vt:lpstr>
      <vt:lpstr>Demo of Translation API (powered by Google Translate)</vt:lpstr>
      <vt:lpstr>Demo of Translation API (powered by Google Translate)</vt:lpstr>
      <vt:lpstr>Selector</vt:lpstr>
      <vt:lpstr>Locating DOM Elements</vt:lpstr>
      <vt:lpstr>Two JavaScript Contexts</vt:lpstr>
      <vt:lpstr>Add Short Cut Key to Web Application Example: take snapshot of the current page for CTRL+y</vt:lpstr>
      <vt:lpstr>Inject shortcut key for downloading all images into page</vt:lpstr>
      <vt:lpstr>Manipulate Web Page from Node application</vt:lpstr>
      <vt:lpstr>Inject Toolbar into any Web Page or Site loaded into Playwright embedded browser</vt:lpstr>
      <vt:lpstr>Implementation challenges</vt:lpstr>
      <vt:lpstr>PowerPoint Presentation</vt:lpstr>
      <vt:lpstr>Playwright enables these operations in the Browser Context</vt:lpstr>
      <vt:lpstr>Testing and Testability of Web Applications</vt:lpstr>
      <vt:lpstr>Example of Enhancing Testability</vt:lpstr>
      <vt:lpstr>PowerPoint Presentation</vt:lpstr>
      <vt:lpstr>Hands On</vt:lpstr>
      <vt:lpstr>Hands On</vt:lpstr>
      <vt:lpstr>1. Installation</vt:lpstr>
      <vt:lpstr>2. Run Provided Demonstrations</vt:lpstr>
      <vt:lpstr>3. Playwright from Scratch – by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Playwright  Automation of browser interaction</dc:title>
  <dc:creator>Lucas Jellema</dc:creator>
  <cp:lastModifiedBy>Lucas Jellema</cp:lastModifiedBy>
  <cp:revision>4</cp:revision>
  <dcterms:created xsi:type="dcterms:W3CDTF">2021-01-13T17:02:58Z</dcterms:created>
  <dcterms:modified xsi:type="dcterms:W3CDTF">2021-01-13T21:42:07Z</dcterms:modified>
</cp:coreProperties>
</file>